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4"/>
  </p:sldMasterIdLst>
  <p:notesMasterIdLst>
    <p:notesMasterId r:id="rId58"/>
  </p:notesMasterIdLst>
  <p:handoutMasterIdLst>
    <p:handoutMasterId r:id="rId59"/>
  </p:handoutMasterIdLst>
  <p:sldIdLst>
    <p:sldId id="256" r:id="rId5"/>
    <p:sldId id="409" r:id="rId6"/>
    <p:sldId id="411" r:id="rId7"/>
    <p:sldId id="518" r:id="rId8"/>
    <p:sldId id="567" r:id="rId9"/>
    <p:sldId id="568" r:id="rId10"/>
    <p:sldId id="569" r:id="rId11"/>
    <p:sldId id="570" r:id="rId12"/>
    <p:sldId id="583" r:id="rId13"/>
    <p:sldId id="520" r:id="rId14"/>
    <p:sldId id="479" r:id="rId15"/>
    <p:sldId id="514" r:id="rId16"/>
    <p:sldId id="515" r:id="rId17"/>
    <p:sldId id="571" r:id="rId18"/>
    <p:sldId id="577" r:id="rId19"/>
    <p:sldId id="578" r:id="rId20"/>
    <p:sldId id="572" r:id="rId21"/>
    <p:sldId id="445" r:id="rId22"/>
    <p:sldId id="563" r:id="rId23"/>
    <p:sldId id="381" r:id="rId24"/>
    <p:sldId id="524" r:id="rId25"/>
    <p:sldId id="431" r:id="rId26"/>
    <p:sldId id="399" r:id="rId27"/>
    <p:sldId id="558" r:id="rId28"/>
    <p:sldId id="400" r:id="rId29"/>
    <p:sldId id="573" r:id="rId30"/>
    <p:sldId id="574" r:id="rId31"/>
    <p:sldId id="528" r:id="rId32"/>
    <p:sldId id="529" r:id="rId33"/>
    <p:sldId id="530" r:id="rId34"/>
    <p:sldId id="581" r:id="rId35"/>
    <p:sldId id="584" r:id="rId36"/>
    <p:sldId id="531" r:id="rId37"/>
    <p:sldId id="532" r:id="rId38"/>
    <p:sldId id="534" r:id="rId39"/>
    <p:sldId id="533" r:id="rId40"/>
    <p:sldId id="535" r:id="rId41"/>
    <p:sldId id="566" r:id="rId42"/>
    <p:sldId id="559" r:id="rId43"/>
    <p:sldId id="552" r:id="rId44"/>
    <p:sldId id="551" r:id="rId45"/>
    <p:sldId id="554" r:id="rId46"/>
    <p:sldId id="545" r:id="rId47"/>
    <p:sldId id="585" r:id="rId48"/>
    <p:sldId id="561" r:id="rId49"/>
    <p:sldId id="540" r:id="rId50"/>
    <p:sldId id="547" r:id="rId51"/>
    <p:sldId id="542" r:id="rId52"/>
    <p:sldId id="575" r:id="rId53"/>
    <p:sldId id="576" r:id="rId54"/>
    <p:sldId id="579" r:id="rId55"/>
    <p:sldId id="397" r:id="rId56"/>
    <p:sldId id="266" r:id="rId57"/>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Times New Roman" pitchFamily="-111" charset="0"/>
        <a:ea typeface="ＭＳ Ｐゴシック" pitchFamily="-111" charset="-128"/>
        <a:cs typeface="+mn-cs"/>
      </a:defRPr>
    </a:lvl1pPr>
    <a:lvl2pPr marL="457200" algn="l" rtl="0" eaLnBrk="0" fontAlgn="base" hangingPunct="0">
      <a:spcBef>
        <a:spcPct val="0"/>
      </a:spcBef>
      <a:spcAft>
        <a:spcPct val="0"/>
      </a:spcAft>
      <a:defRPr kern="1200">
        <a:solidFill>
          <a:schemeClr val="tx1"/>
        </a:solidFill>
        <a:latin typeface="Times New Roman" pitchFamily="-111" charset="0"/>
        <a:ea typeface="ＭＳ Ｐゴシック" pitchFamily="-111" charset="-128"/>
        <a:cs typeface="+mn-cs"/>
      </a:defRPr>
    </a:lvl2pPr>
    <a:lvl3pPr marL="914400" algn="l" rtl="0" eaLnBrk="0" fontAlgn="base" hangingPunct="0">
      <a:spcBef>
        <a:spcPct val="0"/>
      </a:spcBef>
      <a:spcAft>
        <a:spcPct val="0"/>
      </a:spcAft>
      <a:defRPr kern="1200">
        <a:solidFill>
          <a:schemeClr val="tx1"/>
        </a:solidFill>
        <a:latin typeface="Times New Roman" pitchFamily="-111" charset="0"/>
        <a:ea typeface="ＭＳ Ｐゴシック" pitchFamily="-111" charset="-128"/>
        <a:cs typeface="+mn-cs"/>
      </a:defRPr>
    </a:lvl3pPr>
    <a:lvl4pPr marL="1371600" algn="l" rtl="0" eaLnBrk="0" fontAlgn="base" hangingPunct="0">
      <a:spcBef>
        <a:spcPct val="0"/>
      </a:spcBef>
      <a:spcAft>
        <a:spcPct val="0"/>
      </a:spcAft>
      <a:defRPr kern="1200">
        <a:solidFill>
          <a:schemeClr val="tx1"/>
        </a:solidFill>
        <a:latin typeface="Times New Roman" pitchFamily="-111" charset="0"/>
        <a:ea typeface="ＭＳ Ｐゴシック" pitchFamily="-111" charset="-128"/>
        <a:cs typeface="+mn-cs"/>
      </a:defRPr>
    </a:lvl4pPr>
    <a:lvl5pPr marL="1828800" algn="l" rtl="0" eaLnBrk="0" fontAlgn="base" hangingPunct="0">
      <a:spcBef>
        <a:spcPct val="0"/>
      </a:spcBef>
      <a:spcAft>
        <a:spcPct val="0"/>
      </a:spcAft>
      <a:defRPr kern="1200">
        <a:solidFill>
          <a:schemeClr val="tx1"/>
        </a:solidFill>
        <a:latin typeface="Times New Roman" pitchFamily="-111" charset="0"/>
        <a:ea typeface="ＭＳ Ｐゴシック" pitchFamily="-111" charset="-128"/>
        <a:cs typeface="+mn-cs"/>
      </a:defRPr>
    </a:lvl5pPr>
    <a:lvl6pPr marL="2286000" algn="l" defTabSz="914400" rtl="0" eaLnBrk="1" latinLnBrk="0" hangingPunct="1">
      <a:defRPr kern="1200">
        <a:solidFill>
          <a:schemeClr val="tx1"/>
        </a:solidFill>
        <a:latin typeface="Times New Roman" pitchFamily="-111" charset="0"/>
        <a:ea typeface="ＭＳ Ｐゴシック" pitchFamily="-111" charset="-128"/>
        <a:cs typeface="+mn-cs"/>
      </a:defRPr>
    </a:lvl6pPr>
    <a:lvl7pPr marL="2743200" algn="l" defTabSz="914400" rtl="0" eaLnBrk="1" latinLnBrk="0" hangingPunct="1">
      <a:defRPr kern="1200">
        <a:solidFill>
          <a:schemeClr val="tx1"/>
        </a:solidFill>
        <a:latin typeface="Times New Roman" pitchFamily="-111" charset="0"/>
        <a:ea typeface="ＭＳ Ｐゴシック" pitchFamily="-111" charset="-128"/>
        <a:cs typeface="+mn-cs"/>
      </a:defRPr>
    </a:lvl7pPr>
    <a:lvl8pPr marL="3200400" algn="l" defTabSz="914400" rtl="0" eaLnBrk="1" latinLnBrk="0" hangingPunct="1">
      <a:defRPr kern="1200">
        <a:solidFill>
          <a:schemeClr val="tx1"/>
        </a:solidFill>
        <a:latin typeface="Times New Roman" pitchFamily="-111" charset="0"/>
        <a:ea typeface="ＭＳ Ｐゴシック" pitchFamily="-111" charset="-128"/>
        <a:cs typeface="+mn-cs"/>
      </a:defRPr>
    </a:lvl8pPr>
    <a:lvl9pPr marL="3657600" algn="l" defTabSz="914400" rtl="0" eaLnBrk="1" latinLnBrk="0" hangingPunct="1">
      <a:defRPr kern="1200">
        <a:solidFill>
          <a:schemeClr val="tx1"/>
        </a:solidFill>
        <a:latin typeface="Times New Roman" pitchFamily="-111" charset="0"/>
        <a:ea typeface="ＭＳ Ｐゴシック" pitchFamily="-111"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ilazarid Gomez Feliciano" initials="KGF" lastIdx="6" clrIdx="0"/>
  <p:cmAuthor id="1" name="Jacobson, Cindy E" initials="CEJ" lastIdx="8" clrIdx="1"/>
  <p:cmAuthor id="2" name="Sherri Johnson (US - DC)" initials="SJ" lastIdx="7" clrIdx="2"/>
  <p:cmAuthor id="3" name="Lisa Levy" initials="LL" lastIdx="5" clrIdx="3"/>
  <p:cmAuthor id="4" name="Sherri" initials="S" lastIdx="8" clrIdx="4">
    <p:extLst/>
  </p:cmAuthor>
  <p:cmAuthor id="5" name="Ashley Mayo" initials="AM" lastIdx="7" clrIdx="5">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32" autoAdjust="0"/>
    <p:restoredTop sz="89876" autoAdjust="0"/>
  </p:normalViewPr>
  <p:slideViewPr>
    <p:cSldViewPr>
      <p:cViewPr>
        <p:scale>
          <a:sx n="62" d="100"/>
          <a:sy n="62" d="100"/>
        </p:scale>
        <p:origin x="-1584" y="-522"/>
      </p:cViewPr>
      <p:guideLst>
        <p:guide orient="horz" pos="2160"/>
        <p:guide pos="2880"/>
      </p:guideLst>
    </p:cSldViewPr>
  </p:slideViewPr>
  <p:notesTextViewPr>
    <p:cViewPr>
      <p:scale>
        <a:sx n="100" d="100"/>
        <a:sy n="100" d="100"/>
      </p:scale>
      <p:origin x="0" y="0"/>
    </p:cViewPr>
  </p:notesTextViewPr>
  <p:sorterViewPr>
    <p:cViewPr>
      <p:scale>
        <a:sx n="50" d="100"/>
        <a:sy n="50" d="100"/>
      </p:scale>
      <p:origin x="0" y="120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3037840" cy="463550"/>
          </a:xfrm>
          <a:prstGeom prst="rect">
            <a:avLst/>
          </a:prstGeom>
          <a:noFill/>
          <a:ln w="9525">
            <a:noFill/>
            <a:miter lim="800000"/>
            <a:headEnd/>
            <a:tailEnd/>
          </a:ln>
          <a:effectLst/>
        </p:spPr>
        <p:txBody>
          <a:bodyPr vert="horz" wrap="square" lIns="93241" tIns="46621" rIns="93241" bIns="46621" numCol="1" anchor="t" anchorCtr="0" compatLnSpc="1">
            <a:prstTxWarp prst="textNoShape">
              <a:avLst/>
            </a:prstTxWarp>
          </a:bodyPr>
          <a:lstStyle>
            <a:lvl1pPr defTabSz="931863" eaLnBrk="1" hangingPunct="1">
              <a:defRPr sz="1200" smtClean="0">
                <a:latin typeface="Arial" charset="0"/>
              </a:defRPr>
            </a:lvl1pPr>
          </a:lstStyle>
          <a:p>
            <a:pPr>
              <a:defRPr/>
            </a:pPr>
            <a:endParaRPr lang="en-US" dirty="0"/>
          </a:p>
        </p:txBody>
      </p:sp>
      <p:sp>
        <p:nvSpPr>
          <p:cNvPr id="60419" name="Rectangle 3"/>
          <p:cNvSpPr>
            <a:spLocks noGrp="1" noChangeArrowheads="1"/>
          </p:cNvSpPr>
          <p:nvPr>
            <p:ph type="dt" sz="quarter" idx="1"/>
          </p:nvPr>
        </p:nvSpPr>
        <p:spPr bwMode="auto">
          <a:xfrm>
            <a:off x="3970938" y="0"/>
            <a:ext cx="3037840" cy="463550"/>
          </a:xfrm>
          <a:prstGeom prst="rect">
            <a:avLst/>
          </a:prstGeom>
          <a:noFill/>
          <a:ln w="9525">
            <a:noFill/>
            <a:miter lim="800000"/>
            <a:headEnd/>
            <a:tailEnd/>
          </a:ln>
          <a:effectLst/>
        </p:spPr>
        <p:txBody>
          <a:bodyPr vert="horz" wrap="square" lIns="93241" tIns="46621" rIns="93241" bIns="46621" numCol="1" anchor="t" anchorCtr="0" compatLnSpc="1">
            <a:prstTxWarp prst="textNoShape">
              <a:avLst/>
            </a:prstTxWarp>
          </a:bodyPr>
          <a:lstStyle>
            <a:lvl1pPr algn="r" defTabSz="931863" eaLnBrk="1" hangingPunct="1">
              <a:defRPr sz="1200" smtClean="0">
                <a:latin typeface="Arial" charset="0"/>
              </a:defRPr>
            </a:lvl1pPr>
          </a:lstStyle>
          <a:p>
            <a:pPr>
              <a:defRPr/>
            </a:pPr>
            <a:endParaRPr lang="en-US" dirty="0"/>
          </a:p>
        </p:txBody>
      </p:sp>
      <p:sp>
        <p:nvSpPr>
          <p:cNvPr id="60420" name="Rectangle 4"/>
          <p:cNvSpPr>
            <a:spLocks noGrp="1" noChangeArrowheads="1"/>
          </p:cNvSpPr>
          <p:nvPr>
            <p:ph type="ftr" sz="quarter" idx="2"/>
          </p:nvPr>
        </p:nvSpPr>
        <p:spPr bwMode="auto">
          <a:xfrm>
            <a:off x="0" y="8831263"/>
            <a:ext cx="3037840" cy="463550"/>
          </a:xfrm>
          <a:prstGeom prst="rect">
            <a:avLst/>
          </a:prstGeom>
          <a:noFill/>
          <a:ln w="9525">
            <a:noFill/>
            <a:miter lim="800000"/>
            <a:headEnd/>
            <a:tailEnd/>
          </a:ln>
          <a:effectLst/>
        </p:spPr>
        <p:txBody>
          <a:bodyPr vert="horz" wrap="square" lIns="93241" tIns="46621" rIns="93241" bIns="46621" numCol="1" anchor="b" anchorCtr="0" compatLnSpc="1">
            <a:prstTxWarp prst="textNoShape">
              <a:avLst/>
            </a:prstTxWarp>
          </a:bodyPr>
          <a:lstStyle>
            <a:lvl1pPr defTabSz="931863" eaLnBrk="1" hangingPunct="1">
              <a:defRPr sz="1200" smtClean="0">
                <a:latin typeface="Arial" charset="0"/>
              </a:defRPr>
            </a:lvl1pPr>
          </a:lstStyle>
          <a:p>
            <a:pPr>
              <a:defRPr/>
            </a:pPr>
            <a:endParaRPr lang="en-US" dirty="0"/>
          </a:p>
        </p:txBody>
      </p:sp>
      <p:sp>
        <p:nvSpPr>
          <p:cNvPr id="60421" name="Rectangle 5"/>
          <p:cNvSpPr>
            <a:spLocks noGrp="1" noChangeArrowheads="1"/>
          </p:cNvSpPr>
          <p:nvPr>
            <p:ph type="sldNum" sz="quarter" idx="3"/>
          </p:nvPr>
        </p:nvSpPr>
        <p:spPr bwMode="auto">
          <a:xfrm>
            <a:off x="3970938" y="8831263"/>
            <a:ext cx="3037840" cy="463550"/>
          </a:xfrm>
          <a:prstGeom prst="rect">
            <a:avLst/>
          </a:prstGeom>
          <a:noFill/>
          <a:ln w="9525">
            <a:noFill/>
            <a:miter lim="800000"/>
            <a:headEnd/>
            <a:tailEnd/>
          </a:ln>
          <a:effectLst/>
        </p:spPr>
        <p:txBody>
          <a:bodyPr vert="horz" wrap="square" lIns="93241" tIns="46621" rIns="93241" bIns="46621" numCol="1" anchor="b" anchorCtr="0" compatLnSpc="1">
            <a:prstTxWarp prst="textNoShape">
              <a:avLst/>
            </a:prstTxWarp>
          </a:bodyPr>
          <a:lstStyle>
            <a:lvl1pPr algn="r" defTabSz="931863" eaLnBrk="1" hangingPunct="1">
              <a:defRPr sz="1200" smtClean="0">
                <a:latin typeface="Arial" charset="0"/>
              </a:defRPr>
            </a:lvl1pPr>
          </a:lstStyle>
          <a:p>
            <a:pPr>
              <a:defRPr/>
            </a:pPr>
            <a:fld id="{885DB1C6-9BFF-4716-A858-2793EF93A6ED}" type="slidenum">
              <a:rPr lang="en-US"/>
              <a:pPr>
                <a:defRPr/>
              </a:pPr>
              <a:t>‹#›</a:t>
            </a:fld>
            <a:endParaRPr lang="en-US" dirty="0"/>
          </a:p>
        </p:txBody>
      </p:sp>
    </p:spTree>
    <p:extLst>
      <p:ext uri="{BB962C8B-B14F-4D97-AF65-F5344CB8AC3E}">
        <p14:creationId xmlns:p14="http://schemas.microsoft.com/office/powerpoint/2010/main" val="360445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0642" name="Rectangle 2"/>
          <p:cNvSpPr>
            <a:spLocks noGrp="1" noChangeArrowheads="1"/>
          </p:cNvSpPr>
          <p:nvPr>
            <p:ph type="hdr" sz="quarter"/>
          </p:nvPr>
        </p:nvSpPr>
        <p:spPr bwMode="auto">
          <a:xfrm>
            <a:off x="0" y="0"/>
            <a:ext cx="303784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atin typeface="Arial" charset="0"/>
              </a:defRPr>
            </a:lvl1pPr>
          </a:lstStyle>
          <a:p>
            <a:pPr>
              <a:defRPr/>
            </a:pPr>
            <a:endParaRPr lang="en-US" dirty="0"/>
          </a:p>
        </p:txBody>
      </p:sp>
      <p:sp>
        <p:nvSpPr>
          <p:cNvPr id="240643" name="Rectangle 3"/>
          <p:cNvSpPr>
            <a:spLocks noGrp="1" noChangeArrowheads="1"/>
          </p:cNvSpPr>
          <p:nvPr>
            <p:ph type="dt" idx="1"/>
          </p:nvPr>
        </p:nvSpPr>
        <p:spPr bwMode="auto">
          <a:xfrm>
            <a:off x="3970938" y="0"/>
            <a:ext cx="303784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atin typeface="Arial" charset="0"/>
              </a:defRPr>
            </a:lvl1pPr>
          </a:lstStyle>
          <a:p>
            <a:pPr>
              <a:defRPr/>
            </a:pPr>
            <a:endParaRPr lang="en-US" dirty="0"/>
          </a:p>
        </p:txBody>
      </p:sp>
      <p:sp>
        <p:nvSpPr>
          <p:cNvPr id="6758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40645" name="Rectangle 5"/>
          <p:cNvSpPr>
            <a:spLocks noGrp="1" noChangeArrowheads="1"/>
          </p:cNvSpPr>
          <p:nvPr>
            <p:ph type="body" sz="quarter" idx="3"/>
          </p:nvPr>
        </p:nvSpPr>
        <p:spPr bwMode="auto">
          <a:xfrm>
            <a:off x="701040" y="4416426"/>
            <a:ext cx="560832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40646" name="Rectangle 6"/>
          <p:cNvSpPr>
            <a:spLocks noGrp="1" noChangeArrowheads="1"/>
          </p:cNvSpPr>
          <p:nvPr>
            <p:ph type="ftr" sz="quarter" idx="4"/>
          </p:nvPr>
        </p:nvSpPr>
        <p:spPr bwMode="auto">
          <a:xfrm>
            <a:off x="0" y="8829675"/>
            <a:ext cx="303784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atin typeface="Arial" charset="0"/>
              </a:defRPr>
            </a:lvl1pPr>
          </a:lstStyle>
          <a:p>
            <a:pPr>
              <a:defRPr/>
            </a:pPr>
            <a:endParaRPr lang="en-US" dirty="0"/>
          </a:p>
        </p:txBody>
      </p:sp>
      <p:sp>
        <p:nvSpPr>
          <p:cNvPr id="240647" name="Rectangle 7"/>
          <p:cNvSpPr>
            <a:spLocks noGrp="1" noChangeArrowheads="1"/>
          </p:cNvSpPr>
          <p:nvPr>
            <p:ph type="sldNum" sz="quarter" idx="5"/>
          </p:nvPr>
        </p:nvSpPr>
        <p:spPr bwMode="auto">
          <a:xfrm>
            <a:off x="3970938" y="8829675"/>
            <a:ext cx="303784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Arial" charset="0"/>
              </a:defRPr>
            </a:lvl1pPr>
          </a:lstStyle>
          <a:p>
            <a:pPr>
              <a:defRPr/>
            </a:pPr>
            <a:fld id="{6EE3F0D8-1920-4BE7-B15D-107040DD8096}" type="slidenum">
              <a:rPr lang="en-US"/>
              <a:pPr>
                <a:defRPr/>
              </a:pPr>
              <a:t>‹#›</a:t>
            </a:fld>
            <a:endParaRPr lang="en-US" dirty="0"/>
          </a:p>
        </p:txBody>
      </p:sp>
    </p:spTree>
    <p:extLst>
      <p:ext uri="{BB962C8B-B14F-4D97-AF65-F5344CB8AC3E}">
        <p14:creationId xmlns:p14="http://schemas.microsoft.com/office/powerpoint/2010/main" val="12389498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11"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1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1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1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1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26708118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MTN-028 Delivery</a:t>
            </a:r>
            <a:r>
              <a:rPr lang="en-US" baseline="0" dirty="0" smtClean="0"/>
              <a:t> Documentation Form is used at this site instead of the MTN-028 Record of Receipt of Site-Specific Vaginal Rings</a:t>
            </a:r>
            <a:endParaRPr lang="en-US" dirty="0"/>
          </a:p>
        </p:txBody>
      </p:sp>
      <p:sp>
        <p:nvSpPr>
          <p:cNvPr id="4" name="Slide Number Placeholder 3"/>
          <p:cNvSpPr>
            <a:spLocks noGrp="1"/>
          </p:cNvSpPr>
          <p:nvPr>
            <p:ph type="sldNum" sz="quarter" idx="10"/>
          </p:nvPr>
        </p:nvSpPr>
        <p:spPr/>
        <p:txBody>
          <a:bodyPr/>
          <a:lstStyle/>
          <a:p>
            <a:pPr>
              <a:defRPr/>
            </a:pPr>
            <a:fld id="{6EE3F0D8-1920-4BE7-B15D-107040DD8096}" type="slidenum">
              <a:rPr lang="en-US" smtClean="0"/>
              <a:pPr>
                <a:defRPr/>
              </a:pPr>
              <a:t>21</a:t>
            </a:fld>
            <a:endParaRPr lang="en-US" dirty="0"/>
          </a:p>
        </p:txBody>
      </p:sp>
    </p:spTree>
    <p:extLst>
      <p:ext uri="{BB962C8B-B14F-4D97-AF65-F5344CB8AC3E}">
        <p14:creationId xmlns:p14="http://schemas.microsoft.com/office/powerpoint/2010/main" val="26113587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eaLnBrk="1" hangingPunct="1"/>
            <a:r>
              <a:rPr lang="en-US" sz="2000" dirty="0" smtClean="0"/>
              <a:t>Study Product Re-supply</a:t>
            </a:r>
          </a:p>
          <a:p>
            <a:pPr lvl="2" eaLnBrk="1" hangingPunct="1"/>
            <a:r>
              <a:rPr lang="en-US" sz="1800" dirty="0" smtClean="0"/>
              <a:t>At scheduled mid study period visit or for other reason (indicate reason)</a:t>
            </a:r>
          </a:p>
          <a:p>
            <a:pPr lvl="1" eaLnBrk="1" hangingPunct="1"/>
            <a:r>
              <a:rPr lang="en-US" sz="2000" dirty="0" smtClean="0"/>
              <a:t>Study Product Hold (Clinically indicated)</a:t>
            </a:r>
          </a:p>
          <a:p>
            <a:pPr lvl="2" eaLnBrk="1" hangingPunct="1"/>
            <a:r>
              <a:rPr lang="en-US" sz="1800" dirty="0" smtClean="0"/>
              <a:t>Indicate reason</a:t>
            </a:r>
          </a:p>
          <a:p>
            <a:pPr lvl="1" eaLnBrk="1" hangingPunct="1"/>
            <a:r>
              <a:rPr lang="en-US" sz="2000" dirty="0" smtClean="0"/>
              <a:t>Study Product Resume</a:t>
            </a:r>
          </a:p>
          <a:p>
            <a:pPr lvl="1" eaLnBrk="1" hangingPunct="1"/>
            <a:r>
              <a:rPr lang="en-US" sz="2000" dirty="0" smtClean="0"/>
              <a:t>Study Product Permanent Discontinuation</a:t>
            </a:r>
          </a:p>
          <a:p>
            <a:pPr lvl="2" eaLnBrk="1" hangingPunct="1"/>
            <a:r>
              <a:rPr lang="en-US" sz="1800" dirty="0" smtClean="0"/>
              <a:t>Indicate reason</a:t>
            </a:r>
          </a:p>
          <a:p>
            <a:pPr lvl="1" eaLnBrk="1" hangingPunct="1"/>
            <a:r>
              <a:rPr lang="en-US" sz="2000" dirty="0" smtClean="0"/>
              <a:t>Participant Decline</a:t>
            </a:r>
          </a:p>
          <a:p>
            <a:pPr lvl="1" eaLnBrk="1" hangingPunct="1"/>
            <a:r>
              <a:rPr lang="en-US" sz="2000" dirty="0" smtClean="0"/>
              <a:t>Participant No Longer In Study</a:t>
            </a:r>
          </a:p>
        </p:txBody>
      </p:sp>
      <p:sp>
        <p:nvSpPr>
          <p:cNvPr id="4" name="Slide Number Placeholder 3"/>
          <p:cNvSpPr>
            <a:spLocks noGrp="1"/>
          </p:cNvSpPr>
          <p:nvPr>
            <p:ph type="sldNum" sz="quarter" idx="10"/>
          </p:nvPr>
        </p:nvSpPr>
        <p:spPr/>
        <p:txBody>
          <a:bodyPr/>
          <a:lstStyle/>
          <a:p>
            <a:pPr>
              <a:defRPr/>
            </a:pPr>
            <a:fld id="{6EE3F0D8-1920-4BE7-B15D-107040DD8096}" type="slidenum">
              <a:rPr lang="en-US" smtClean="0"/>
              <a:pPr>
                <a:defRPr/>
              </a:pPr>
              <a:t>28</a:t>
            </a:fld>
            <a:endParaRPr lang="en-US" dirty="0"/>
          </a:p>
        </p:txBody>
      </p:sp>
    </p:spTree>
    <p:extLst>
      <p:ext uri="{BB962C8B-B14F-4D97-AF65-F5344CB8AC3E}">
        <p14:creationId xmlns:p14="http://schemas.microsoft.com/office/powerpoint/2010/main" val="24418164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EE3F0D8-1920-4BE7-B15D-107040DD8096}" type="slidenum">
              <a:rPr lang="en-US" smtClean="0"/>
              <a:pPr>
                <a:defRPr/>
              </a:pPr>
              <a:t>29</a:t>
            </a:fld>
            <a:endParaRPr lang="en-US" dirty="0"/>
          </a:p>
        </p:txBody>
      </p:sp>
    </p:spTree>
    <p:extLst>
      <p:ext uri="{BB962C8B-B14F-4D97-AF65-F5344CB8AC3E}">
        <p14:creationId xmlns:p14="http://schemas.microsoft.com/office/powerpoint/2010/main" val="8425993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Arial" charset="0"/>
                <a:ea typeface="ＭＳ Ｐゴシック" pitchFamily="-111" charset="-128"/>
                <a:cs typeface="+mn-cs"/>
              </a:rPr>
              <a:t>•      AE assessment and clinical management, in accordance with section 8 of the protocol (verbal report of symptoms is acceptable; if symptoms indicate that further evaluation is necessary, this must be conducted prior to dispensing study product). </a:t>
            </a:r>
          </a:p>
          <a:p>
            <a:r>
              <a:rPr lang="en-US" sz="1200" kern="1200" dirty="0" smtClean="0">
                <a:solidFill>
                  <a:schemeClr val="tx1"/>
                </a:solidFill>
                <a:effectLst/>
                <a:latin typeface="Arial" charset="0"/>
                <a:ea typeface="ＭＳ Ｐゴシック" pitchFamily="-111" charset="-128"/>
                <a:cs typeface="+mn-cs"/>
              </a:rPr>
              <a:t>•      If indicated based on clinical discretion (e.g. participant reports risk behaviors and/or shows signs/symptoms of HIV or pregnancy), a pregnancy test and/or HIV testing may be performed and must be negative prior to dispensing study product. </a:t>
            </a:r>
          </a:p>
          <a:p>
            <a:r>
              <a:rPr lang="en-US" sz="1200" kern="1200" dirty="0" smtClean="0">
                <a:solidFill>
                  <a:schemeClr val="tx1"/>
                </a:solidFill>
                <a:effectLst/>
                <a:latin typeface="Arial" charset="0"/>
                <a:ea typeface="ＭＳ Ｐゴシック" pitchFamily="-111" charset="-128"/>
                <a:cs typeface="+mn-cs"/>
              </a:rPr>
              <a:t>•      Collection of used vaginal ring (and unused, if applicable), if available. </a:t>
            </a:r>
          </a:p>
          <a:p>
            <a:r>
              <a:rPr lang="en-US" sz="1200" kern="1200" smtClean="0">
                <a:solidFill>
                  <a:schemeClr val="tx1"/>
                </a:solidFill>
                <a:effectLst/>
                <a:latin typeface="Arial" charset="0"/>
                <a:ea typeface="ＭＳ Ｐゴシック" pitchFamily="-111" charset="-128"/>
                <a:cs typeface="+mn-cs"/>
              </a:rPr>
              <a:t>•      Adherence Counseling/Vaginal Ring Use Instructions, as needed.</a:t>
            </a:r>
          </a:p>
          <a:p>
            <a:endParaRPr lang="en-US"/>
          </a:p>
        </p:txBody>
      </p:sp>
      <p:sp>
        <p:nvSpPr>
          <p:cNvPr id="4" name="Slide Number Placeholder 3"/>
          <p:cNvSpPr>
            <a:spLocks noGrp="1"/>
          </p:cNvSpPr>
          <p:nvPr>
            <p:ph type="sldNum" sz="quarter" idx="10"/>
          </p:nvPr>
        </p:nvSpPr>
        <p:spPr/>
        <p:txBody>
          <a:bodyPr/>
          <a:lstStyle/>
          <a:p>
            <a:pPr>
              <a:defRPr/>
            </a:pPr>
            <a:fld id="{6EE3F0D8-1920-4BE7-B15D-107040DD8096}" type="slidenum">
              <a:rPr lang="en-US" smtClean="0"/>
              <a:pPr>
                <a:defRPr/>
              </a:pPr>
              <a:t>31</a:t>
            </a:fld>
            <a:endParaRPr lang="en-US" dirty="0"/>
          </a:p>
        </p:txBody>
      </p:sp>
    </p:spTree>
    <p:extLst>
      <p:ext uri="{BB962C8B-B14F-4D97-AF65-F5344CB8AC3E}">
        <p14:creationId xmlns:p14="http://schemas.microsoft.com/office/powerpoint/2010/main" val="25727861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eaLnBrk="1" hangingPunct="1"/>
            <a:r>
              <a:rPr lang="en-US" sz="2000" dirty="0" smtClean="0"/>
              <a:t>Study Product Re-supply</a:t>
            </a:r>
          </a:p>
          <a:p>
            <a:pPr lvl="2" eaLnBrk="1" hangingPunct="1"/>
            <a:r>
              <a:rPr lang="en-US" sz="1800" dirty="0" smtClean="0"/>
              <a:t>At scheduled mid study period visit or for other reason (indicate reason)</a:t>
            </a:r>
          </a:p>
          <a:p>
            <a:pPr lvl="1" eaLnBrk="1" hangingPunct="1"/>
            <a:r>
              <a:rPr lang="en-US" sz="2000" dirty="0" smtClean="0"/>
              <a:t>Study Product Hold (Clinically indicated)</a:t>
            </a:r>
          </a:p>
          <a:p>
            <a:pPr lvl="2" eaLnBrk="1" hangingPunct="1"/>
            <a:r>
              <a:rPr lang="en-US" sz="1800" dirty="0" smtClean="0"/>
              <a:t>Indicate reason</a:t>
            </a:r>
          </a:p>
          <a:p>
            <a:pPr lvl="1" eaLnBrk="1" hangingPunct="1"/>
            <a:r>
              <a:rPr lang="en-US" sz="2000" dirty="0" smtClean="0"/>
              <a:t>Study Product Resume</a:t>
            </a:r>
          </a:p>
          <a:p>
            <a:pPr lvl="1" eaLnBrk="1" hangingPunct="1"/>
            <a:r>
              <a:rPr lang="en-US" sz="2000" dirty="0" smtClean="0"/>
              <a:t>Study Product Permanent Discontinuation</a:t>
            </a:r>
          </a:p>
          <a:p>
            <a:pPr lvl="2" eaLnBrk="1" hangingPunct="1"/>
            <a:r>
              <a:rPr lang="en-US" sz="1800" dirty="0" smtClean="0"/>
              <a:t>Indicate reason</a:t>
            </a:r>
          </a:p>
          <a:p>
            <a:pPr lvl="1" eaLnBrk="1" hangingPunct="1"/>
            <a:r>
              <a:rPr lang="en-US" sz="2000" dirty="0" smtClean="0"/>
              <a:t>Participant Decline</a:t>
            </a:r>
          </a:p>
          <a:p>
            <a:pPr lvl="1" eaLnBrk="1" hangingPunct="1"/>
            <a:r>
              <a:rPr lang="en-US" sz="2000" dirty="0" smtClean="0"/>
              <a:t>Participant No Longer In Study</a:t>
            </a:r>
          </a:p>
        </p:txBody>
      </p:sp>
      <p:sp>
        <p:nvSpPr>
          <p:cNvPr id="4" name="Slide Number Placeholder 3"/>
          <p:cNvSpPr>
            <a:spLocks noGrp="1"/>
          </p:cNvSpPr>
          <p:nvPr>
            <p:ph type="sldNum" sz="quarter" idx="10"/>
          </p:nvPr>
        </p:nvSpPr>
        <p:spPr/>
        <p:txBody>
          <a:bodyPr/>
          <a:lstStyle/>
          <a:p>
            <a:pPr>
              <a:defRPr/>
            </a:pPr>
            <a:fld id="{6EE3F0D8-1920-4BE7-B15D-107040DD8096}" type="slidenum">
              <a:rPr lang="en-US" smtClean="0"/>
              <a:pPr>
                <a:defRPr/>
              </a:pPr>
              <a:t>32</a:t>
            </a:fld>
            <a:endParaRPr lang="en-US" dirty="0"/>
          </a:p>
        </p:txBody>
      </p:sp>
    </p:spTree>
    <p:extLst>
      <p:ext uri="{BB962C8B-B14F-4D97-AF65-F5344CB8AC3E}">
        <p14:creationId xmlns:p14="http://schemas.microsoft.com/office/powerpoint/2010/main" val="24418164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EE3F0D8-1920-4BE7-B15D-107040DD8096}" type="slidenum">
              <a:rPr lang="en-US" smtClean="0"/>
              <a:pPr>
                <a:defRPr/>
              </a:pPr>
              <a:t>34</a:t>
            </a:fld>
            <a:endParaRPr lang="en-US" dirty="0"/>
          </a:p>
        </p:txBody>
      </p:sp>
    </p:spTree>
    <p:extLst>
      <p:ext uri="{BB962C8B-B14F-4D97-AF65-F5344CB8AC3E}">
        <p14:creationId xmlns:p14="http://schemas.microsoft.com/office/powerpoint/2010/main" val="5049823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response to last bullet point, damaged unused study product should be counted as returned.</a:t>
            </a:r>
            <a:endParaRPr lang="en-US" dirty="0"/>
          </a:p>
        </p:txBody>
      </p:sp>
      <p:sp>
        <p:nvSpPr>
          <p:cNvPr id="4" name="Slide Number Placeholder 3"/>
          <p:cNvSpPr>
            <a:spLocks noGrp="1"/>
          </p:cNvSpPr>
          <p:nvPr>
            <p:ph type="sldNum" sz="quarter" idx="10"/>
          </p:nvPr>
        </p:nvSpPr>
        <p:spPr/>
        <p:txBody>
          <a:bodyPr/>
          <a:lstStyle/>
          <a:p>
            <a:pPr>
              <a:defRPr/>
            </a:pPr>
            <a:fld id="{6EE3F0D8-1920-4BE7-B15D-107040DD8096}" type="slidenum">
              <a:rPr lang="en-US" smtClean="0"/>
              <a:pPr>
                <a:defRPr/>
              </a:pPr>
              <a:t>46</a:t>
            </a:fld>
            <a:endParaRPr lang="en-US" dirty="0"/>
          </a:p>
        </p:txBody>
      </p:sp>
    </p:spTree>
    <p:extLst>
      <p:ext uri="{BB962C8B-B14F-4D97-AF65-F5344CB8AC3E}">
        <p14:creationId xmlns:p14="http://schemas.microsoft.com/office/powerpoint/2010/main" val="39213348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EE3F0D8-1920-4BE7-B15D-107040DD8096}" type="slidenum">
              <a:rPr lang="en-US" smtClean="0"/>
              <a:pPr>
                <a:defRPr/>
              </a:pPr>
              <a:t>47</a:t>
            </a:fld>
            <a:endParaRPr lang="en-US" dirty="0"/>
          </a:p>
        </p:txBody>
      </p:sp>
    </p:spTree>
    <p:extLst>
      <p:ext uri="{BB962C8B-B14F-4D97-AF65-F5344CB8AC3E}">
        <p14:creationId xmlns:p14="http://schemas.microsoft.com/office/powerpoint/2010/main" val="33870112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defRPr/>
            </a:pPr>
            <a:fld id="{C9BD08B3-F5A5-4B6F-A04E-AE16F6E12F91}" type="slidenum">
              <a:rPr lang="en-US" smtClean="0">
                <a:latin typeface="Arial" pitchFamily="34" charset="0"/>
              </a:rPr>
              <a:pPr>
                <a:defRPr/>
              </a:pPr>
              <a:t>7</a:t>
            </a:fld>
            <a:endParaRPr lang="en-US" smtClean="0">
              <a:latin typeface="Arial" pitchFamily="34" charset="0"/>
            </a:endParaRPr>
          </a:p>
        </p:txBody>
      </p:sp>
      <p:sp>
        <p:nvSpPr>
          <p:cNvPr id="655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29989086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defRPr/>
            </a:pPr>
            <a:fld id="{C9BD08B3-F5A5-4B6F-A04E-AE16F6E12F91}" type="slidenum">
              <a:rPr lang="en-US" smtClean="0">
                <a:latin typeface="Arial" pitchFamily="34" charset="0"/>
              </a:rPr>
              <a:pPr>
                <a:defRPr/>
              </a:pPr>
              <a:t>8</a:t>
            </a:fld>
            <a:endParaRPr lang="en-US" smtClean="0">
              <a:latin typeface="Arial" pitchFamily="34" charset="0"/>
            </a:endParaRPr>
          </a:p>
        </p:txBody>
      </p:sp>
      <p:sp>
        <p:nvSpPr>
          <p:cNvPr id="655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1866094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defRPr/>
            </a:pPr>
            <a:fld id="{C9BD08B3-F5A5-4B6F-A04E-AE16F6E12F91}" type="slidenum">
              <a:rPr lang="en-US" smtClean="0">
                <a:latin typeface="Arial" pitchFamily="34" charset="0"/>
              </a:rPr>
              <a:pPr>
                <a:defRPr/>
              </a:pPr>
              <a:t>9</a:t>
            </a:fld>
            <a:endParaRPr lang="en-US" smtClean="0">
              <a:latin typeface="Arial" pitchFamily="34" charset="0"/>
            </a:endParaRPr>
          </a:p>
        </p:txBody>
      </p:sp>
      <p:sp>
        <p:nvSpPr>
          <p:cNvPr id="655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18660948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EE3F0D8-1920-4BE7-B15D-107040DD8096}" type="slidenum">
              <a:rPr lang="en-US" smtClean="0"/>
              <a:pPr>
                <a:defRPr/>
              </a:pPr>
              <a:t>12</a:t>
            </a:fld>
            <a:endParaRPr lang="en-US" dirty="0"/>
          </a:p>
        </p:txBody>
      </p:sp>
    </p:spTree>
    <p:extLst>
      <p:ext uri="{BB962C8B-B14F-4D97-AF65-F5344CB8AC3E}">
        <p14:creationId xmlns:p14="http://schemas.microsoft.com/office/powerpoint/2010/main" val="18473442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32464986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EE3F0D8-1920-4BE7-B15D-107040DD8096}" type="slidenum">
              <a:rPr lang="en-US" smtClean="0"/>
              <a:pPr>
                <a:defRPr/>
              </a:pPr>
              <a:t>16</a:t>
            </a:fld>
            <a:endParaRPr lang="en-US" dirty="0"/>
          </a:p>
        </p:txBody>
      </p:sp>
    </p:spTree>
    <p:extLst>
      <p:ext uri="{BB962C8B-B14F-4D97-AF65-F5344CB8AC3E}">
        <p14:creationId xmlns:p14="http://schemas.microsoft.com/office/powerpoint/2010/main" val="11844450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23516037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4EFCE817-A872-4D82-94AE-A03998E3567E}" type="slidenum">
              <a:rPr lang="en-US" smtClean="0"/>
              <a:pPr>
                <a:defRPr/>
              </a:pPr>
              <a:t>19</a:t>
            </a:fld>
            <a:endParaRPr lang="en-US" dirty="0"/>
          </a:p>
        </p:txBody>
      </p:sp>
    </p:spTree>
    <p:extLst>
      <p:ext uri="{BB962C8B-B14F-4D97-AF65-F5344CB8AC3E}">
        <p14:creationId xmlns:p14="http://schemas.microsoft.com/office/powerpoint/2010/main" val="3246274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381000" y="990600"/>
            <a:ext cx="76200" cy="5105400"/>
          </a:xfrm>
          <a:prstGeom prst="rect">
            <a:avLst/>
          </a:prstGeom>
          <a:solidFill>
            <a:schemeClr val="bg2"/>
          </a:solidFill>
          <a:ln w="12700">
            <a:noFill/>
            <a:miter lim="800000"/>
            <a:headEnd/>
            <a:tailEnd/>
          </a:ln>
        </p:spPr>
        <p:txBody>
          <a:bodyPr wrap="none" anchor="ctr"/>
          <a:lstStyle/>
          <a:p>
            <a:pPr algn="ctr" eaLnBrk="1" hangingPunct="1"/>
            <a:endParaRPr lang="en-US" sz="2400" dirty="0"/>
          </a:p>
        </p:txBody>
      </p:sp>
      <p:grpSp>
        <p:nvGrpSpPr>
          <p:cNvPr id="5" name="Group 8"/>
          <p:cNvGrpSpPr>
            <a:grpSpLocks/>
          </p:cNvGrpSpPr>
          <p:nvPr/>
        </p:nvGrpSpPr>
        <p:grpSpPr bwMode="auto">
          <a:xfrm>
            <a:off x="381000" y="304800"/>
            <a:ext cx="8391525" cy="5791200"/>
            <a:chOff x="240" y="192"/>
            <a:chExt cx="5286" cy="3648"/>
          </a:xfrm>
        </p:grpSpPr>
        <p:sp>
          <p:nvSpPr>
            <p:cNvPr id="6"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p:spPr>
          <p:txBody>
            <a:bodyPr rot="10800000" wrap="none" anchor="ctr"/>
            <a:lstStyle/>
            <a:p>
              <a:pPr algn="ctr" eaLnBrk="1" hangingPunct="1"/>
              <a:endParaRPr lang="en-US" sz="2400" dirty="0"/>
            </a:p>
          </p:txBody>
        </p:sp>
        <p:sp>
          <p:nvSpPr>
            <p:cNvPr id="7"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p:spPr>
          <p:txBody>
            <a:bodyPr wrap="none" anchor="ctr"/>
            <a:lstStyle/>
            <a:p>
              <a:pPr algn="ctr" eaLnBrk="1" hangingPunct="1"/>
              <a:endParaRPr lang="en-US" sz="2400" dirty="0"/>
            </a:p>
          </p:txBody>
        </p:sp>
        <p:sp>
          <p:nvSpPr>
            <p:cNvPr id="8"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p:spPr>
          <p:txBody>
            <a:bodyPr rot="10800000" wrap="none" anchor="ctr"/>
            <a:lstStyle/>
            <a:p>
              <a:pPr algn="ctr" eaLnBrk="1" hangingPunct="1"/>
              <a:endParaRPr lang="en-US" sz="2400" dirty="0"/>
            </a:p>
          </p:txBody>
        </p:sp>
        <p:sp>
          <p:nvSpPr>
            <p:cNvPr id="9"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p:spPr>
          <p:txBody>
            <a:bodyPr wrap="none" anchor="ctr"/>
            <a:lstStyle/>
            <a:p>
              <a:pPr algn="ctr" eaLnBrk="1" hangingPunct="1"/>
              <a:endParaRPr lang="en-US" sz="2400" dirty="0"/>
            </a:p>
          </p:txBody>
        </p:sp>
        <p:sp>
          <p:nvSpPr>
            <p:cNvPr id="10" name="Line 13"/>
            <p:cNvSpPr>
              <a:spLocks noChangeShapeType="1"/>
            </p:cNvSpPr>
            <p:nvPr/>
          </p:nvSpPr>
          <p:spPr bwMode="auto">
            <a:xfrm flipH="1">
              <a:off x="480" y="2256"/>
              <a:ext cx="4848" cy="0"/>
            </a:xfrm>
            <a:prstGeom prst="line">
              <a:avLst/>
            </a:prstGeom>
            <a:noFill/>
            <a:ln w="12700">
              <a:solidFill>
                <a:schemeClr val="tx1"/>
              </a:solidFill>
              <a:round/>
              <a:headEnd/>
              <a:tailEnd/>
            </a:ln>
          </p:spPr>
          <p:txBody>
            <a:bodyPr/>
            <a:lstStyle/>
            <a:p>
              <a:endParaRPr lang="en-US" dirty="0"/>
            </a:p>
          </p:txBody>
        </p:sp>
        <p:sp>
          <p:nvSpPr>
            <p:cNvPr id="11" name="Rectangle 14"/>
            <p:cNvSpPr>
              <a:spLocks noChangeArrowheads="1"/>
            </p:cNvSpPr>
            <p:nvPr/>
          </p:nvSpPr>
          <p:spPr bwMode="auto">
            <a:xfrm>
              <a:off x="240" y="192"/>
              <a:ext cx="5286" cy="3648"/>
            </a:xfrm>
            <a:prstGeom prst="rect">
              <a:avLst/>
            </a:prstGeom>
            <a:noFill/>
            <a:ln w="12700">
              <a:solidFill>
                <a:schemeClr val="tx1"/>
              </a:solidFill>
              <a:miter lim="800000"/>
              <a:headEnd/>
              <a:tailEnd/>
            </a:ln>
          </p:spPr>
          <p:txBody>
            <a:bodyPr wrap="none" anchor="ctr"/>
            <a:lstStyle/>
            <a:p>
              <a:pPr algn="ctr" eaLnBrk="1" hangingPunct="1"/>
              <a:endParaRPr lang="en-US" sz="2400" dirty="0"/>
            </a:p>
          </p:txBody>
        </p:sp>
      </p:grpSp>
      <p:sp>
        <p:nvSpPr>
          <p:cNvPr id="41987" name="Rectangle 3"/>
          <p:cNvSpPr>
            <a:spLocks noGrp="1" noChangeArrowheads="1"/>
          </p:cNvSpPr>
          <p:nvPr>
            <p:ph type="ctrTitle"/>
          </p:nvPr>
        </p:nvSpPr>
        <p:spPr>
          <a:xfrm>
            <a:off x="762000" y="1371600"/>
            <a:ext cx="7696200" cy="2057400"/>
          </a:xfrm>
        </p:spPr>
        <p:txBody>
          <a:bodyPr/>
          <a:lstStyle>
            <a:lvl1pPr>
              <a:defRPr sz="5400"/>
            </a:lvl1pPr>
          </a:lstStyle>
          <a:p>
            <a:r>
              <a:rPr lang="en-US"/>
              <a:t>Click to edit Master title style</a:t>
            </a:r>
          </a:p>
        </p:txBody>
      </p:sp>
      <p:sp>
        <p:nvSpPr>
          <p:cNvPr id="41988" name="Rectangle 4"/>
          <p:cNvSpPr>
            <a:spLocks noGrp="1" noChangeArrowheads="1"/>
          </p:cNvSpPr>
          <p:nvPr>
            <p:ph type="subTitle" idx="1"/>
          </p:nvPr>
        </p:nvSpPr>
        <p:spPr>
          <a:xfrm>
            <a:off x="762000" y="3765550"/>
            <a:ext cx="7696200" cy="2057400"/>
          </a:xfrm>
        </p:spPr>
        <p:txBody>
          <a:bodyPr/>
          <a:lstStyle>
            <a:lvl1pPr marL="0" indent="0">
              <a:buFont typeface="Wingdings" pitchFamily="2" charset="2"/>
              <a:buNone/>
              <a:defRPr sz="2800"/>
            </a:lvl1pPr>
          </a:lstStyle>
          <a:p>
            <a:r>
              <a:rPr lang="en-US"/>
              <a:t>Click to edit Master subtitle style</a:t>
            </a:r>
          </a:p>
        </p:txBody>
      </p:sp>
      <p:sp>
        <p:nvSpPr>
          <p:cNvPr id="12" name="Rectangle 5"/>
          <p:cNvSpPr>
            <a:spLocks noGrp="1" noChangeArrowheads="1"/>
          </p:cNvSpPr>
          <p:nvPr>
            <p:ph type="dt" sz="half" idx="10"/>
          </p:nvPr>
        </p:nvSpPr>
        <p:spPr>
          <a:xfrm>
            <a:off x="457200" y="6248400"/>
            <a:ext cx="2133600" cy="457200"/>
          </a:xfrm>
        </p:spPr>
        <p:txBody>
          <a:bodyPr/>
          <a:lstStyle>
            <a:lvl1pPr>
              <a:defRPr smtClean="0"/>
            </a:lvl1pPr>
          </a:lstStyle>
          <a:p>
            <a:pPr>
              <a:defRPr/>
            </a:pPr>
            <a:endParaRPr lang="en-US" dirty="0"/>
          </a:p>
        </p:txBody>
      </p:sp>
      <p:sp>
        <p:nvSpPr>
          <p:cNvPr id="13" name="Rectangle 6"/>
          <p:cNvSpPr>
            <a:spLocks noGrp="1" noChangeArrowheads="1"/>
          </p:cNvSpPr>
          <p:nvPr>
            <p:ph type="ftr" sz="quarter" idx="11"/>
          </p:nvPr>
        </p:nvSpPr>
        <p:spPr/>
        <p:txBody>
          <a:bodyPr/>
          <a:lstStyle>
            <a:lvl1pPr>
              <a:defRPr smtClean="0"/>
            </a:lvl1pPr>
          </a:lstStyle>
          <a:p>
            <a:pPr>
              <a:defRPr/>
            </a:pPr>
            <a:endParaRPr lang="en-US" dirty="0"/>
          </a:p>
        </p:txBody>
      </p:sp>
      <p:sp>
        <p:nvSpPr>
          <p:cNvPr id="14" name="Rectangle 7"/>
          <p:cNvSpPr>
            <a:spLocks noGrp="1" noChangeArrowheads="1"/>
          </p:cNvSpPr>
          <p:nvPr>
            <p:ph type="sldNum" sz="quarter" idx="12"/>
          </p:nvPr>
        </p:nvSpPr>
        <p:spPr>
          <a:xfrm>
            <a:off x="6553200" y="6248400"/>
            <a:ext cx="2133600" cy="457200"/>
          </a:xfrm>
        </p:spPr>
        <p:txBody>
          <a:bodyPr/>
          <a:lstStyle>
            <a:lvl1pPr>
              <a:defRPr b="1" smtClean="0"/>
            </a:lvl1pPr>
          </a:lstStyle>
          <a:p>
            <a:pPr>
              <a:defRPr/>
            </a:pPr>
            <a:fld id="{583E158E-D047-4EB3-96B5-20BA65ED18C2}"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854EA9AC-9595-4E0A-A485-C0C83137BFC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0"/>
            <a:ext cx="2057400" cy="5597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33400"/>
            <a:ext cx="6019800" cy="5597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CBA80A0-1D81-4A05-90FA-2D18239A837D}"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828800"/>
            <a:ext cx="8229600" cy="4302125"/>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E7CD31B-D000-48C8-ADE6-80BB85F8E79F}"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533400"/>
            <a:ext cx="8229600" cy="5597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DB7AFA73-F147-4724-8CA3-4E441F185EA1}"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7F45124-5E52-4471-BBD8-ACF042D01AC6}"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7ED72C53-5014-4884-860B-C20BEE197B5D}"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D62ABE3F-5256-42BA-B333-4F3A7A6573D3}"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325B7CCB-31AD-4861-98BF-0A8F821C2C07}"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87311D15-983E-4CC3-9413-DE4E310CDC84}"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2F8BCFBE-92C1-4C23-A2A6-7AFB535061D8}"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1FED1A1C-91E6-45F0-8AC3-F77591850463}"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CF46A252-B3A1-41B9-90DA-ED51169E9E71}"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533400"/>
            <a:ext cx="82296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828800"/>
            <a:ext cx="8229600" cy="43021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0964" name="Rectangle 4"/>
          <p:cNvSpPr>
            <a:spLocks noGrp="1" noChangeArrowheads="1"/>
          </p:cNvSpPr>
          <p:nvPr>
            <p:ph type="dt" sz="half" idx="2"/>
          </p:nvPr>
        </p:nvSpPr>
        <p:spPr bwMode="auto">
          <a:xfrm>
            <a:off x="457200" y="6248400"/>
            <a:ext cx="1676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smtClean="0">
                <a:latin typeface="Arial" charset="0"/>
              </a:defRPr>
            </a:lvl1pPr>
          </a:lstStyle>
          <a:p>
            <a:pPr>
              <a:defRPr/>
            </a:pPr>
            <a:endParaRPr lang="en-US" dirty="0"/>
          </a:p>
        </p:txBody>
      </p:sp>
      <p:sp>
        <p:nvSpPr>
          <p:cNvPr id="40965"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smtClean="0">
                <a:latin typeface="Arial" charset="0"/>
              </a:defRPr>
            </a:lvl1pPr>
          </a:lstStyle>
          <a:p>
            <a:pPr>
              <a:defRPr/>
            </a:pPr>
            <a:endParaRPr lang="en-US" dirty="0"/>
          </a:p>
        </p:txBody>
      </p:sp>
      <p:sp>
        <p:nvSpPr>
          <p:cNvPr id="40966" name="Rectangle 6"/>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latin typeface="Arial" charset="0"/>
              </a:defRPr>
            </a:lvl1pPr>
          </a:lstStyle>
          <a:p>
            <a:pPr>
              <a:defRPr/>
            </a:pPr>
            <a:fld id="{B62FD1CC-1E99-4140-9537-E7C6E3C2C36F}" type="slidenum">
              <a:rPr lang="en-US"/>
              <a:pPr>
                <a:defRPr/>
              </a:pPr>
              <a:t>‹#›</a:t>
            </a:fld>
            <a:endParaRPr lang="en-US" dirty="0"/>
          </a:p>
        </p:txBody>
      </p:sp>
      <p:grpSp>
        <p:nvGrpSpPr>
          <p:cNvPr id="1031" name="Group 7"/>
          <p:cNvGrpSpPr>
            <a:grpSpLocks/>
          </p:cNvGrpSpPr>
          <p:nvPr/>
        </p:nvGrpSpPr>
        <p:grpSpPr bwMode="auto">
          <a:xfrm>
            <a:off x="279400" y="152400"/>
            <a:ext cx="8686800" cy="1295400"/>
            <a:chOff x="176" y="96"/>
            <a:chExt cx="5472" cy="1008"/>
          </a:xfrm>
        </p:grpSpPr>
        <p:sp>
          <p:nvSpPr>
            <p:cNvPr id="1032" name="Line 8"/>
            <p:cNvSpPr>
              <a:spLocks noChangeShapeType="1"/>
            </p:cNvSpPr>
            <p:nvPr/>
          </p:nvSpPr>
          <p:spPr bwMode="auto">
            <a:xfrm flipH="1">
              <a:off x="288" y="1104"/>
              <a:ext cx="5232" cy="0"/>
            </a:xfrm>
            <a:prstGeom prst="line">
              <a:avLst/>
            </a:prstGeom>
            <a:noFill/>
            <a:ln w="12700">
              <a:solidFill>
                <a:schemeClr val="tx1"/>
              </a:solidFill>
              <a:round/>
              <a:headEnd/>
              <a:tailEnd/>
            </a:ln>
          </p:spPr>
          <p:txBody>
            <a:bodyPr/>
            <a:lstStyle/>
            <a:p>
              <a:endParaRPr lang="en-US" dirty="0"/>
            </a:p>
          </p:txBody>
        </p:sp>
        <p:sp>
          <p:nvSpPr>
            <p:cNvPr id="1033" name="Rectangle 9"/>
            <p:cNvSpPr>
              <a:spLocks noChangeArrowheads="1"/>
            </p:cNvSpPr>
            <p:nvPr/>
          </p:nvSpPr>
          <p:spPr bwMode="auto">
            <a:xfrm>
              <a:off x="5504" y="96"/>
              <a:ext cx="144" cy="145"/>
            </a:xfrm>
            <a:prstGeom prst="rect">
              <a:avLst/>
            </a:prstGeom>
            <a:solidFill>
              <a:schemeClr val="bg2"/>
            </a:solidFill>
            <a:ln w="12700">
              <a:solidFill>
                <a:schemeClr val="tx1"/>
              </a:solidFill>
              <a:miter lim="800000"/>
              <a:headEnd/>
              <a:tailEnd/>
            </a:ln>
          </p:spPr>
          <p:txBody>
            <a:bodyPr wrap="none" anchor="ctr"/>
            <a:lstStyle/>
            <a:p>
              <a:pPr algn="ctr" eaLnBrk="1" hangingPunct="1"/>
              <a:endParaRPr lang="en-US" sz="2400" dirty="0">
                <a:latin typeface="Arial" charset="0"/>
              </a:endParaRPr>
            </a:p>
          </p:txBody>
        </p:sp>
        <p:sp>
          <p:nvSpPr>
            <p:cNvPr id="1034" name="Rectangle 10"/>
            <p:cNvSpPr>
              <a:spLocks noChangeArrowheads="1"/>
            </p:cNvSpPr>
            <p:nvPr/>
          </p:nvSpPr>
          <p:spPr bwMode="auto">
            <a:xfrm>
              <a:off x="176" y="96"/>
              <a:ext cx="5326" cy="145"/>
            </a:xfrm>
            <a:prstGeom prst="rect">
              <a:avLst/>
            </a:prstGeom>
            <a:solidFill>
              <a:schemeClr val="accent2"/>
            </a:solidFill>
            <a:ln w="12700">
              <a:solidFill>
                <a:schemeClr val="tx1"/>
              </a:solidFill>
              <a:miter lim="800000"/>
              <a:headEnd/>
              <a:tailEnd/>
            </a:ln>
          </p:spPr>
          <p:txBody>
            <a:bodyPr wrap="none" anchor="ctr"/>
            <a:lstStyle/>
            <a:p>
              <a:pPr algn="ctr" eaLnBrk="1" hangingPunct="1"/>
              <a:endParaRPr lang="en-US" sz="2400" dirty="0">
                <a:latin typeface="Arial" charset="0"/>
              </a:endParaRPr>
            </a:p>
          </p:txBody>
        </p:sp>
        <p:sp>
          <p:nvSpPr>
            <p:cNvPr id="1035" name="Rectangle 11"/>
            <p:cNvSpPr>
              <a:spLocks noChangeArrowheads="1"/>
            </p:cNvSpPr>
            <p:nvPr/>
          </p:nvSpPr>
          <p:spPr bwMode="auto">
            <a:xfrm>
              <a:off x="176" y="241"/>
              <a:ext cx="5326" cy="89"/>
            </a:xfrm>
            <a:prstGeom prst="rect">
              <a:avLst/>
            </a:prstGeom>
            <a:solidFill>
              <a:schemeClr val="bg2"/>
            </a:solidFill>
            <a:ln w="12700">
              <a:solidFill>
                <a:schemeClr val="tx1"/>
              </a:solidFill>
              <a:miter lim="800000"/>
              <a:headEnd/>
              <a:tailEnd/>
            </a:ln>
          </p:spPr>
          <p:txBody>
            <a:bodyPr wrap="none" anchor="ctr"/>
            <a:lstStyle/>
            <a:p>
              <a:pPr algn="ctr" eaLnBrk="1" hangingPunct="1"/>
              <a:endParaRPr lang="en-US" sz="2400" dirty="0">
                <a:latin typeface="Arial" charset="0"/>
              </a:endParaRPr>
            </a:p>
          </p:txBody>
        </p:sp>
        <p:sp>
          <p:nvSpPr>
            <p:cNvPr id="1036"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p:spPr>
          <p:txBody>
            <a:bodyPr wrap="none" anchor="ctr"/>
            <a:lstStyle/>
            <a:p>
              <a:pPr algn="ctr" eaLnBrk="1" hangingPunct="1"/>
              <a:endParaRPr lang="en-US" sz="2400" dirty="0">
                <a:latin typeface="Arial" charset="0"/>
              </a:endParaRPr>
            </a:p>
          </p:txBody>
        </p:sp>
      </p:grpSp>
    </p:spTree>
  </p:cSld>
  <p:clrMap bg1="lt1" tx1="dk1" bg2="lt2" tx2="dk2" accent1="accent1" accent2="accent2" accent3="accent3" accent4="accent4" accent5="accent5" accent6="accent6" hlink="hlink" folHlink="folHlink"/>
  <p:sldLayoutIdLst>
    <p:sldLayoutId id="2147483740"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Lst>
  <p:timing>
    <p:tnLst>
      <p:par>
        <p:cTn id="1" dur="indefinite" restart="never" nodeType="tmRoot"/>
      </p:par>
    </p:tnLst>
  </p:timing>
  <p:txStyles>
    <p:titleStyle>
      <a:lvl1pPr algn="l" rtl="0" eaLnBrk="0" fontAlgn="base" hangingPunct="0">
        <a:spcBef>
          <a:spcPct val="0"/>
        </a:spcBef>
        <a:spcAft>
          <a:spcPct val="0"/>
        </a:spcAft>
        <a:defRPr sz="4400">
          <a:solidFill>
            <a:schemeClr val="tx2"/>
          </a:solidFill>
          <a:latin typeface="+mj-lt"/>
          <a:ea typeface="ＭＳ Ｐゴシック" pitchFamily="-111" charset="-128"/>
          <a:cs typeface="+mj-cs"/>
        </a:defRPr>
      </a:lvl1pPr>
      <a:lvl2pPr algn="l" rtl="0" eaLnBrk="0" fontAlgn="base" hangingPunct="0">
        <a:spcBef>
          <a:spcPct val="0"/>
        </a:spcBef>
        <a:spcAft>
          <a:spcPct val="0"/>
        </a:spcAft>
        <a:defRPr sz="4400">
          <a:solidFill>
            <a:schemeClr val="tx2"/>
          </a:solidFill>
          <a:latin typeface="Arial" charset="0"/>
          <a:ea typeface="ＭＳ Ｐゴシック" pitchFamily="-111" charset="-128"/>
        </a:defRPr>
      </a:lvl2pPr>
      <a:lvl3pPr algn="l" rtl="0" eaLnBrk="0" fontAlgn="base" hangingPunct="0">
        <a:spcBef>
          <a:spcPct val="0"/>
        </a:spcBef>
        <a:spcAft>
          <a:spcPct val="0"/>
        </a:spcAft>
        <a:defRPr sz="4400">
          <a:solidFill>
            <a:schemeClr val="tx2"/>
          </a:solidFill>
          <a:latin typeface="Arial" charset="0"/>
          <a:ea typeface="ＭＳ Ｐゴシック" pitchFamily="-111" charset="-128"/>
        </a:defRPr>
      </a:lvl3pPr>
      <a:lvl4pPr algn="l" rtl="0" eaLnBrk="0" fontAlgn="base" hangingPunct="0">
        <a:spcBef>
          <a:spcPct val="0"/>
        </a:spcBef>
        <a:spcAft>
          <a:spcPct val="0"/>
        </a:spcAft>
        <a:defRPr sz="4400">
          <a:solidFill>
            <a:schemeClr val="tx2"/>
          </a:solidFill>
          <a:latin typeface="Arial" charset="0"/>
          <a:ea typeface="ＭＳ Ｐゴシック" pitchFamily="-111" charset="-128"/>
        </a:defRPr>
      </a:lvl4pPr>
      <a:lvl5pPr algn="l" rtl="0" eaLnBrk="0" fontAlgn="base" hangingPunct="0">
        <a:spcBef>
          <a:spcPct val="0"/>
        </a:spcBef>
        <a:spcAft>
          <a:spcPct val="0"/>
        </a:spcAft>
        <a:defRPr sz="4400">
          <a:solidFill>
            <a:schemeClr val="tx2"/>
          </a:solidFill>
          <a:latin typeface="Arial" charset="0"/>
          <a:ea typeface="ＭＳ Ｐゴシック" pitchFamily="-111" charset="-128"/>
        </a:defRPr>
      </a:lvl5pPr>
      <a:lvl6pPr marL="457200" algn="l" rtl="0" fontAlgn="base">
        <a:spcBef>
          <a:spcPct val="0"/>
        </a:spcBef>
        <a:spcAft>
          <a:spcPct val="0"/>
        </a:spcAft>
        <a:defRPr sz="4400">
          <a:solidFill>
            <a:schemeClr val="tx2"/>
          </a:solidFill>
          <a:latin typeface="Arial" charset="0"/>
        </a:defRPr>
      </a:lvl6pPr>
      <a:lvl7pPr marL="914400" algn="l" rtl="0" fontAlgn="base">
        <a:spcBef>
          <a:spcPct val="0"/>
        </a:spcBef>
        <a:spcAft>
          <a:spcPct val="0"/>
        </a:spcAft>
        <a:defRPr sz="4400">
          <a:solidFill>
            <a:schemeClr val="tx2"/>
          </a:solidFill>
          <a:latin typeface="Arial" charset="0"/>
        </a:defRPr>
      </a:lvl7pPr>
      <a:lvl8pPr marL="1371600" algn="l" rtl="0" fontAlgn="base">
        <a:spcBef>
          <a:spcPct val="0"/>
        </a:spcBef>
        <a:spcAft>
          <a:spcPct val="0"/>
        </a:spcAft>
        <a:defRPr sz="4400">
          <a:solidFill>
            <a:schemeClr val="tx2"/>
          </a:solidFill>
          <a:latin typeface="Arial" charset="0"/>
        </a:defRPr>
      </a:lvl8pPr>
      <a:lvl9pPr marL="1828800" algn="l" rtl="0" fontAlgn="base">
        <a:spcBef>
          <a:spcPct val="0"/>
        </a:spcBef>
        <a:spcAft>
          <a:spcPct val="0"/>
        </a:spcAft>
        <a:defRPr sz="4400">
          <a:solidFill>
            <a:schemeClr val="tx2"/>
          </a:solidFill>
          <a:latin typeface="Arial" charset="0"/>
        </a:defRPr>
      </a:lvl9pPr>
    </p:titleStyle>
    <p:bodyStyle>
      <a:lvl1pPr marL="469900" indent="-469900" algn="l" rtl="0" eaLnBrk="0" fontAlgn="base" hangingPunct="0">
        <a:spcBef>
          <a:spcPct val="20000"/>
        </a:spcBef>
        <a:spcAft>
          <a:spcPct val="0"/>
        </a:spcAft>
        <a:buClr>
          <a:schemeClr val="bg2"/>
        </a:buClr>
        <a:buSzPct val="70000"/>
        <a:buFont typeface="Wingdings" pitchFamily="-111" charset="2"/>
        <a:buChar char="o"/>
        <a:defRPr sz="3200">
          <a:solidFill>
            <a:schemeClr val="tx1"/>
          </a:solidFill>
          <a:latin typeface="+mn-lt"/>
          <a:ea typeface="ＭＳ Ｐゴシック" pitchFamily="-111" charset="-128"/>
          <a:cs typeface="+mn-cs"/>
        </a:defRPr>
      </a:lvl1pPr>
      <a:lvl2pPr marL="908050" indent="-436563" algn="l" rtl="0" eaLnBrk="0" fontAlgn="base" hangingPunct="0">
        <a:spcBef>
          <a:spcPct val="20000"/>
        </a:spcBef>
        <a:spcAft>
          <a:spcPct val="0"/>
        </a:spcAft>
        <a:buClr>
          <a:schemeClr val="accent2"/>
        </a:buClr>
        <a:buSzPct val="75000"/>
        <a:buFont typeface="Wingdings" pitchFamily="-111" charset="2"/>
        <a:buChar char="n"/>
        <a:defRPr sz="2800">
          <a:solidFill>
            <a:schemeClr val="tx1"/>
          </a:solidFill>
          <a:latin typeface="+mn-lt"/>
          <a:ea typeface="ＭＳ Ｐゴシック" pitchFamily="-111" charset="-128"/>
        </a:defRPr>
      </a:lvl2pPr>
      <a:lvl3pPr marL="1377950" indent="-468313" algn="l" rtl="0" eaLnBrk="0" fontAlgn="base" hangingPunct="0">
        <a:spcBef>
          <a:spcPct val="20000"/>
        </a:spcBef>
        <a:spcAft>
          <a:spcPct val="0"/>
        </a:spcAft>
        <a:buClr>
          <a:schemeClr val="bg2"/>
        </a:buClr>
        <a:buSzPct val="65000"/>
        <a:buFont typeface="Wingdings" pitchFamily="-111" charset="2"/>
        <a:buChar char="o"/>
        <a:defRPr sz="2400">
          <a:solidFill>
            <a:schemeClr val="tx1"/>
          </a:solidFill>
          <a:latin typeface="+mn-lt"/>
          <a:ea typeface="ＭＳ Ｐゴシック" pitchFamily="-111" charset="-128"/>
        </a:defRPr>
      </a:lvl3pPr>
      <a:lvl4pPr marL="1827213" indent="-438150" algn="l" rtl="0" eaLnBrk="0" fontAlgn="base" hangingPunct="0">
        <a:spcBef>
          <a:spcPct val="20000"/>
        </a:spcBef>
        <a:spcAft>
          <a:spcPct val="0"/>
        </a:spcAft>
        <a:buClr>
          <a:schemeClr val="accent2"/>
        </a:buClr>
        <a:buSzPct val="75000"/>
        <a:buFont typeface="Wingdings" pitchFamily="-111" charset="2"/>
        <a:buChar char="n"/>
        <a:defRPr sz="2000">
          <a:solidFill>
            <a:schemeClr val="tx1"/>
          </a:solidFill>
          <a:latin typeface="+mn-lt"/>
          <a:ea typeface="ＭＳ Ｐゴシック" pitchFamily="-111" charset="-128"/>
        </a:defRPr>
      </a:lvl4pPr>
      <a:lvl5pPr marL="2297113" indent="-468313" algn="l" rtl="0" eaLnBrk="0" fontAlgn="base" hangingPunct="0">
        <a:spcBef>
          <a:spcPct val="20000"/>
        </a:spcBef>
        <a:spcAft>
          <a:spcPct val="0"/>
        </a:spcAft>
        <a:buClr>
          <a:schemeClr val="accent1"/>
        </a:buClr>
        <a:buSzPct val="50000"/>
        <a:buFont typeface="Wingdings" pitchFamily="-111" charset="2"/>
        <a:buChar char="o"/>
        <a:defRPr sz="2000">
          <a:solidFill>
            <a:schemeClr val="tx1"/>
          </a:solidFill>
          <a:latin typeface="+mn-lt"/>
          <a:ea typeface="ＭＳ Ｐゴシック" pitchFamily="-111" charset="-128"/>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mtn028psrt@mtnstopshiv.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62000" y="1371600"/>
            <a:ext cx="7696200" cy="1828800"/>
          </a:xfrm>
        </p:spPr>
        <p:txBody>
          <a:bodyPr/>
          <a:lstStyle/>
          <a:p>
            <a:pPr eaLnBrk="1" hangingPunct="1"/>
            <a:r>
              <a:rPr lang="en-US" sz="4800" b="1" dirty="0" smtClean="0"/>
              <a:t>MTN-028</a:t>
            </a:r>
            <a:br>
              <a:rPr lang="en-US" sz="4800" b="1" dirty="0" smtClean="0"/>
            </a:br>
            <a:r>
              <a:rPr lang="en-US" sz="4000" b="1" dirty="0" smtClean="0"/>
              <a:t>Study Product Considerations</a:t>
            </a:r>
          </a:p>
        </p:txBody>
      </p:sp>
      <p:sp>
        <p:nvSpPr>
          <p:cNvPr id="3075" name="Rectangle 3"/>
          <p:cNvSpPr>
            <a:spLocks noGrp="1" noChangeArrowheads="1"/>
          </p:cNvSpPr>
          <p:nvPr>
            <p:ph type="subTitle" idx="1"/>
          </p:nvPr>
        </p:nvSpPr>
        <p:spPr>
          <a:xfrm>
            <a:off x="762000" y="3733800"/>
            <a:ext cx="7696200" cy="1936750"/>
          </a:xfrm>
        </p:spPr>
        <p:txBody>
          <a:bodyPr/>
          <a:lstStyle/>
          <a:p>
            <a:pPr eaLnBrk="1" hangingPunct="1">
              <a:buFont typeface="Wingdings" pitchFamily="-111" charset="2"/>
              <a:buNone/>
            </a:pPr>
            <a:r>
              <a:rPr lang="en-US" dirty="0" smtClean="0"/>
              <a:t>Cindy Jacobson</a:t>
            </a:r>
          </a:p>
          <a:p>
            <a:pPr eaLnBrk="1" hangingPunct="1">
              <a:buFont typeface="Wingdings" pitchFamily="-111" charset="2"/>
              <a:buNone/>
            </a:pPr>
            <a:r>
              <a:rPr lang="en-US" dirty="0" smtClean="0"/>
              <a:t>Lindsay </a:t>
            </a:r>
            <a:r>
              <a:rPr lang="en-US" dirty="0" err="1" smtClean="0"/>
              <a:t>Kramzer</a:t>
            </a:r>
            <a:endParaRPr lang="en-US" dirty="0" smtClean="0"/>
          </a:p>
          <a:p>
            <a:pPr eaLnBrk="1" hangingPunct="1">
              <a:buFont typeface="Wingdings" pitchFamily="-111" charset="2"/>
              <a:buNone/>
            </a:pPr>
            <a:r>
              <a:rPr lang="en-US" dirty="0" smtClean="0"/>
              <a:t>Microbicide Trials Network</a:t>
            </a:r>
          </a:p>
        </p:txBody>
      </p:sp>
      <p:pic>
        <p:nvPicPr>
          <p:cNvPr id="3076" name="Picture 4" descr="MTN LOGO_Final"/>
          <p:cNvPicPr>
            <a:picLocks noChangeAspect="1" noChangeArrowheads="1"/>
          </p:cNvPicPr>
          <p:nvPr/>
        </p:nvPicPr>
        <p:blipFill>
          <a:blip r:embed="rId2" cstate="print"/>
          <a:srcRect/>
          <a:stretch>
            <a:fillRect/>
          </a:stretch>
        </p:blipFill>
        <p:spPr bwMode="auto">
          <a:xfrm>
            <a:off x="6473825" y="4800600"/>
            <a:ext cx="1984375" cy="11779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0"/>
            <a:ext cx="7248525"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14400"/>
          </a:xfrm>
        </p:spPr>
        <p:txBody>
          <a:bodyPr/>
          <a:lstStyle/>
          <a:p>
            <a:r>
              <a:rPr lang="en-US" dirty="0" smtClean="0"/>
              <a:t>MTN-028 Prescription</a:t>
            </a:r>
            <a:endParaRPr lang="en-US" dirty="0"/>
          </a:p>
        </p:txBody>
      </p:sp>
      <p:sp>
        <p:nvSpPr>
          <p:cNvPr id="3" name="Content Placeholder 2"/>
          <p:cNvSpPr>
            <a:spLocks noGrp="1"/>
          </p:cNvSpPr>
          <p:nvPr>
            <p:ph idx="1"/>
          </p:nvPr>
        </p:nvSpPr>
        <p:spPr>
          <a:xfrm>
            <a:off x="457200" y="1600200"/>
            <a:ext cx="8229600" cy="4530725"/>
          </a:xfrm>
        </p:spPr>
        <p:txBody>
          <a:bodyPr/>
          <a:lstStyle/>
          <a:p>
            <a:pPr marL="0" lvl="0" indent="0">
              <a:buNone/>
            </a:pPr>
            <a:r>
              <a:rPr lang="en-US" sz="3600" b="1" dirty="0" smtClean="0"/>
              <a:t>To Be Completed by Clinic Staff:</a:t>
            </a:r>
          </a:p>
          <a:p>
            <a:pPr lvl="0"/>
            <a:r>
              <a:rPr lang="en-US" sz="2800" dirty="0" smtClean="0"/>
              <a:t>CRS Name, CRS ID, CRS Location, Randomization #, Participant </a:t>
            </a:r>
            <a:r>
              <a:rPr lang="en-US" sz="2800" dirty="0"/>
              <a:t>ID (PTID)</a:t>
            </a:r>
          </a:p>
          <a:p>
            <a:pPr lvl="0"/>
            <a:r>
              <a:rPr lang="en-US" sz="2800" dirty="0" smtClean="0"/>
              <a:t>Indication of participant provision of informed consent/Clinic Staff Initials</a:t>
            </a:r>
            <a:endParaRPr lang="en-US" sz="2800" dirty="0"/>
          </a:p>
          <a:p>
            <a:pPr lvl="0"/>
            <a:r>
              <a:rPr lang="en-US" sz="2800" dirty="0" smtClean="0"/>
              <a:t>Authorized Prescriber Name (FDA 1572), Signature, and Date</a:t>
            </a:r>
            <a:endParaRPr lang="en-US" sz="2800" dirty="0"/>
          </a:p>
          <a:p>
            <a:pPr lvl="0"/>
            <a:r>
              <a:rPr lang="en-US" sz="2800" dirty="0" smtClean="0"/>
              <a:t>Clinic Staff Initials and Date (below Clinic Staff Instructions)</a:t>
            </a:r>
            <a:endParaRPr lang="en-US" sz="2800" dirty="0"/>
          </a:p>
          <a:p>
            <a:endParaRPr lang="en-US" dirty="0"/>
          </a:p>
        </p:txBody>
      </p:sp>
    </p:spTree>
    <p:extLst>
      <p:ext uri="{BB962C8B-B14F-4D97-AF65-F5344CB8AC3E}">
        <p14:creationId xmlns:p14="http://schemas.microsoft.com/office/powerpoint/2010/main" val="1851799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381000"/>
            <a:ext cx="8229600" cy="1066800"/>
          </a:xfrm>
        </p:spPr>
        <p:txBody>
          <a:bodyPr/>
          <a:lstStyle/>
          <a:p>
            <a:pPr eaLnBrk="1" hangingPunct="1"/>
            <a:r>
              <a:rPr lang="en-US" dirty="0" smtClean="0"/>
              <a:t>MTN-028 Prescription</a:t>
            </a:r>
          </a:p>
        </p:txBody>
      </p:sp>
      <p:sp>
        <p:nvSpPr>
          <p:cNvPr id="40963" name="Rectangle 3"/>
          <p:cNvSpPr>
            <a:spLocks noGrp="1" noChangeArrowheads="1"/>
          </p:cNvSpPr>
          <p:nvPr>
            <p:ph type="body" idx="1"/>
          </p:nvPr>
        </p:nvSpPr>
        <p:spPr/>
        <p:txBody>
          <a:bodyPr/>
          <a:lstStyle/>
          <a:p>
            <a:pPr eaLnBrk="1" hangingPunct="1"/>
            <a:r>
              <a:rPr lang="en-US" sz="2800" dirty="0" smtClean="0"/>
              <a:t>Double check the accuracy of all entries</a:t>
            </a:r>
          </a:p>
          <a:p>
            <a:pPr eaLnBrk="1" hangingPunct="1"/>
            <a:r>
              <a:rPr lang="en-US" sz="2800" dirty="0" smtClean="0"/>
              <a:t>Errors may be corrected in blue or black ink by putting a line through and initialing</a:t>
            </a:r>
          </a:p>
          <a:p>
            <a:pPr eaLnBrk="1" hangingPunct="1"/>
            <a:r>
              <a:rPr lang="en-US" sz="2800" dirty="0" smtClean="0"/>
              <a:t>Retain the yellow copy for the participant study notebook in the clinic</a:t>
            </a:r>
          </a:p>
          <a:p>
            <a:pPr eaLnBrk="1" hangingPunct="1"/>
            <a:r>
              <a:rPr lang="en-US" sz="2800" b="1" dirty="0" smtClean="0"/>
              <a:t>Fax and Deliver </a:t>
            </a:r>
            <a:r>
              <a:rPr lang="en-US" sz="2800" dirty="0" smtClean="0"/>
              <a:t>white copy to pharmacy</a:t>
            </a:r>
          </a:p>
          <a:p>
            <a:pPr eaLnBrk="1" hangingPunct="1">
              <a:buFont typeface="Wingdings" pitchFamily="-111" charset="2"/>
              <a:buNone/>
            </a:pPr>
            <a:endParaRPr lang="en-US" sz="2800" dirty="0" smtClean="0"/>
          </a:p>
        </p:txBody>
      </p:sp>
    </p:spTree>
    <p:extLst>
      <p:ext uri="{BB962C8B-B14F-4D97-AF65-F5344CB8AC3E}">
        <p14:creationId xmlns:p14="http://schemas.microsoft.com/office/powerpoint/2010/main" val="12947858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457200" y="533400"/>
            <a:ext cx="8229600" cy="762000"/>
          </a:xfrm>
        </p:spPr>
        <p:txBody>
          <a:bodyPr/>
          <a:lstStyle/>
          <a:p>
            <a:pPr eaLnBrk="1" hangingPunct="1"/>
            <a:r>
              <a:rPr lang="en-US" dirty="0" smtClean="0"/>
              <a:t>MTN-028 Prescription</a:t>
            </a:r>
            <a:endParaRPr lang="en-US" sz="4000" dirty="0" smtClean="0"/>
          </a:p>
        </p:txBody>
      </p:sp>
      <p:sp>
        <p:nvSpPr>
          <p:cNvPr id="61443" name="Rectangle 3"/>
          <p:cNvSpPr>
            <a:spLocks noGrp="1" noChangeArrowheads="1"/>
          </p:cNvSpPr>
          <p:nvPr>
            <p:ph type="body" idx="1"/>
          </p:nvPr>
        </p:nvSpPr>
        <p:spPr>
          <a:xfrm>
            <a:off x="457200" y="1676400"/>
            <a:ext cx="8458200" cy="4454525"/>
          </a:xfrm>
        </p:spPr>
        <p:txBody>
          <a:bodyPr/>
          <a:lstStyle/>
          <a:p>
            <a:pPr eaLnBrk="1" hangingPunct="1"/>
            <a:r>
              <a:rPr lang="en-US" sz="2800" dirty="0" smtClean="0"/>
              <a:t>The pharmacist will review the prescription. </a:t>
            </a:r>
          </a:p>
          <a:p>
            <a:pPr eaLnBrk="1" hangingPunct="1"/>
            <a:r>
              <a:rPr lang="en-US" sz="2800" dirty="0" smtClean="0"/>
              <a:t>If an error is noted, the white and yellow copies must be individually corrected by an authorized prescriber with identical information on both copies.</a:t>
            </a:r>
          </a:p>
          <a:p>
            <a:pPr eaLnBrk="1" hangingPunct="1"/>
            <a:r>
              <a:rPr lang="en-US" sz="2800" dirty="0" smtClean="0"/>
              <a:t>If no problems are noted, the pharmacist will dispense the </a:t>
            </a:r>
            <a:r>
              <a:rPr lang="en-US" sz="2800" dirty="0" smtClean="0"/>
              <a:t>study product</a:t>
            </a:r>
            <a:r>
              <a:rPr lang="en-US" sz="2800" dirty="0" smtClean="0"/>
              <a:t>.</a:t>
            </a:r>
            <a:endParaRPr lang="en-US" dirty="0" smtClean="0"/>
          </a:p>
        </p:txBody>
      </p:sp>
    </p:spTree>
    <p:extLst>
      <p:ext uri="{BB962C8B-B14F-4D97-AF65-F5344CB8AC3E}">
        <p14:creationId xmlns:p14="http://schemas.microsoft.com/office/powerpoint/2010/main" val="20983182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900" y="533400"/>
            <a:ext cx="9067800" cy="762000"/>
          </a:xfrm>
        </p:spPr>
        <p:txBody>
          <a:bodyPr/>
          <a:lstStyle/>
          <a:p>
            <a:pPr algn="ctr"/>
            <a:r>
              <a:rPr lang="en-US" sz="3600" dirty="0" smtClean="0"/>
              <a:t>MTN-028 Study Product – Intravaginal Ring</a:t>
            </a:r>
            <a:endParaRPr lang="en-US" sz="3600" dirty="0"/>
          </a:p>
        </p:txBody>
      </p:sp>
      <p:graphicFrame>
        <p:nvGraphicFramePr>
          <p:cNvPr id="4" name="Table 3"/>
          <p:cNvGraphicFramePr>
            <a:graphicFrameLocks noGrp="1"/>
          </p:cNvGraphicFramePr>
          <p:nvPr>
            <p:extLst>
              <p:ext uri="{D42A27DB-BD31-4B8C-83A1-F6EECF244321}">
                <p14:modId xmlns:p14="http://schemas.microsoft.com/office/powerpoint/2010/main" val="1630019623"/>
              </p:ext>
            </p:extLst>
          </p:nvPr>
        </p:nvGraphicFramePr>
        <p:xfrm>
          <a:off x="533400" y="1752600"/>
          <a:ext cx="8077200" cy="1285240"/>
        </p:xfrm>
        <a:graphic>
          <a:graphicData uri="http://schemas.openxmlformats.org/drawingml/2006/table">
            <a:tbl>
              <a:tblPr firstRow="1" bandRow="1">
                <a:tableStyleId>{5C22544A-7EE6-4342-B048-85BDC9FD1C3A}</a:tableStyleId>
              </a:tblPr>
              <a:tblGrid>
                <a:gridCol w="8077200"/>
              </a:tblGrid>
              <a:tr h="370840">
                <a:tc>
                  <a:txBody>
                    <a:bodyPr/>
                    <a:lstStyle/>
                    <a:p>
                      <a:pPr algn="ctr"/>
                      <a:r>
                        <a:rPr lang="en-US" dirty="0" smtClean="0"/>
                        <a:t>Study Product</a:t>
                      </a:r>
                      <a:endParaRPr lang="en-US" dirty="0"/>
                    </a:p>
                  </a:txBody>
                  <a:tcPr/>
                </a:tc>
              </a:tr>
              <a:tr h="370840">
                <a:tc>
                  <a:txBody>
                    <a:bodyPr/>
                    <a:lstStyle/>
                    <a:p>
                      <a:r>
                        <a:rPr lang="en-US" b="1" dirty="0" smtClean="0"/>
                        <a:t>Two</a:t>
                      </a:r>
                      <a:r>
                        <a:rPr lang="en-US" b="1" baseline="0" dirty="0" smtClean="0"/>
                        <a:t> IVRs</a:t>
                      </a:r>
                      <a:r>
                        <a:rPr lang="en-US" b="1" dirty="0" smtClean="0"/>
                        <a:t>: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smtClean="0"/>
                        <a:t>Low Dose </a:t>
                      </a:r>
                      <a:r>
                        <a:rPr lang="en-US" sz="1800" b="0" dirty="0" smtClean="0"/>
                        <a:t>MK-2048A IVR:</a:t>
                      </a:r>
                      <a:r>
                        <a:rPr lang="en-US" sz="1800" b="0" baseline="0" dirty="0" smtClean="0"/>
                        <a:t> </a:t>
                      </a:r>
                      <a:r>
                        <a:rPr lang="en-US" sz="1800" b="0" dirty="0" smtClean="0"/>
                        <a:t>VCV (MK-4176) 91mg</a:t>
                      </a:r>
                      <a:r>
                        <a:rPr lang="en-US" sz="1800" b="0" baseline="0" dirty="0" smtClean="0"/>
                        <a:t> + MK-2048 10mg</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dirty="0" smtClean="0"/>
                        <a:t>Original Dose </a:t>
                      </a:r>
                      <a:r>
                        <a:rPr lang="en-US" dirty="0" smtClean="0"/>
                        <a:t>MK-2048A IVR: VCV (MK-4176) 182mg</a:t>
                      </a:r>
                      <a:r>
                        <a:rPr lang="en-US" baseline="0" dirty="0" smtClean="0"/>
                        <a:t> + MK-2048 30mg</a:t>
                      </a:r>
                    </a:p>
                  </a:txBody>
                  <a:tcPr/>
                </a:tc>
              </a:tr>
            </a:tbl>
          </a:graphicData>
        </a:graphic>
      </p:graphicFrame>
      <p:pic>
        <p:nvPicPr>
          <p:cNvPr id="1032" name="Picture 8" descr="http://upload.wikimedia.org/wikipedia/en/7/7f/Real_nuvarin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3886200"/>
            <a:ext cx="4762500" cy="2381250"/>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5105400" y="3886200"/>
            <a:ext cx="3886200" cy="2308324"/>
          </a:xfrm>
          <a:prstGeom prst="rect">
            <a:avLst/>
          </a:prstGeom>
          <a:noFill/>
        </p:spPr>
        <p:txBody>
          <a:bodyPr wrap="square" rtlCol="0">
            <a:spAutoFit/>
          </a:bodyPr>
          <a:lstStyle/>
          <a:p>
            <a:r>
              <a:rPr lang="en-US" dirty="0" smtClean="0">
                <a:latin typeface="+mn-lt"/>
              </a:rPr>
              <a:t>Overall, like </a:t>
            </a:r>
            <a:r>
              <a:rPr lang="en-US" dirty="0" err="1" smtClean="0">
                <a:latin typeface="+mn-lt"/>
              </a:rPr>
              <a:t>NuvaRing</a:t>
            </a:r>
            <a:endParaRPr lang="en-US" dirty="0" smtClean="0">
              <a:latin typeface="+mn-lt"/>
            </a:endParaRPr>
          </a:p>
          <a:p>
            <a:pPr marL="285750" indent="-285750">
              <a:buFont typeface="Arial" panose="020B0604020202020204" pitchFamily="34" charset="0"/>
              <a:buChar char="•"/>
            </a:pPr>
            <a:r>
              <a:rPr lang="en-US" dirty="0" smtClean="0">
                <a:latin typeface="+mn-lt"/>
              </a:rPr>
              <a:t>Smooth, flexible</a:t>
            </a:r>
          </a:p>
          <a:p>
            <a:pPr marL="285750" indent="-285750">
              <a:buFont typeface="Arial" panose="020B0604020202020204" pitchFamily="34" charset="0"/>
              <a:buChar char="•"/>
            </a:pPr>
            <a:r>
              <a:rPr lang="en-US" dirty="0" smtClean="0">
                <a:latin typeface="+mn-lt"/>
              </a:rPr>
              <a:t>Outer diameter: 54mm</a:t>
            </a:r>
          </a:p>
          <a:p>
            <a:pPr marL="285750" indent="-285750">
              <a:buFont typeface="Arial" panose="020B0604020202020204" pitchFamily="34" charset="0"/>
              <a:buChar char="•"/>
            </a:pPr>
            <a:r>
              <a:rPr lang="en-US" dirty="0" smtClean="0">
                <a:latin typeface="+mn-lt"/>
              </a:rPr>
              <a:t>Cross sectional diameter: 4mm</a:t>
            </a:r>
          </a:p>
          <a:p>
            <a:endParaRPr lang="en-US" dirty="0">
              <a:latin typeface="+mn-lt"/>
            </a:endParaRPr>
          </a:p>
          <a:p>
            <a:r>
              <a:rPr lang="en-US" b="1" dirty="0" smtClean="0">
                <a:latin typeface="+mn-lt"/>
              </a:rPr>
              <a:t>HOWEVER, MTN-028 IVRS are </a:t>
            </a:r>
          </a:p>
          <a:p>
            <a:pPr marL="285750" indent="-285750">
              <a:buFont typeface="Arial" panose="020B0604020202020204" pitchFamily="34" charset="0"/>
              <a:buChar char="•"/>
            </a:pPr>
            <a:r>
              <a:rPr lang="en-US" b="1" dirty="0" smtClean="0">
                <a:latin typeface="+mn-lt"/>
              </a:rPr>
              <a:t>White to off-white, opaque</a:t>
            </a:r>
          </a:p>
          <a:p>
            <a:pPr marL="742950" lvl="1" indent="-285750">
              <a:buFont typeface="Arial" panose="020B0604020202020204" pitchFamily="34" charset="0"/>
              <a:buChar char="•"/>
            </a:pPr>
            <a:r>
              <a:rPr lang="en-US" b="1" dirty="0" smtClean="0">
                <a:latin typeface="+mn-lt"/>
              </a:rPr>
              <a:t>Original Dose &gt; Low Dose</a:t>
            </a:r>
          </a:p>
        </p:txBody>
      </p:sp>
    </p:spTree>
    <p:extLst>
      <p:ext uri="{BB962C8B-B14F-4D97-AF65-F5344CB8AC3E}">
        <p14:creationId xmlns:p14="http://schemas.microsoft.com/office/powerpoint/2010/main" val="2199662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533400"/>
            <a:ext cx="9067800" cy="762000"/>
          </a:xfrm>
        </p:spPr>
        <p:txBody>
          <a:bodyPr/>
          <a:lstStyle/>
          <a:p>
            <a:r>
              <a:rPr lang="en-US" sz="3600" dirty="0" smtClean="0"/>
              <a:t>MTN-028 Study Product – Intravaginal Ring</a:t>
            </a:r>
            <a:endParaRPr lang="en-US" sz="3600" dirty="0"/>
          </a:p>
        </p:txBody>
      </p:sp>
      <p:sp>
        <p:nvSpPr>
          <p:cNvPr id="3" name="Content Placeholder 2"/>
          <p:cNvSpPr>
            <a:spLocks noGrp="1"/>
          </p:cNvSpPr>
          <p:nvPr>
            <p:ph idx="1"/>
          </p:nvPr>
        </p:nvSpPr>
        <p:spPr/>
        <p:txBody>
          <a:bodyPr/>
          <a:lstStyle/>
          <a:p>
            <a:r>
              <a:rPr lang="en-US" dirty="0" err="1" smtClean="0"/>
              <a:t>Vicriviroc</a:t>
            </a:r>
            <a:r>
              <a:rPr lang="en-US" dirty="0" smtClean="0"/>
              <a:t> (VCV; MK-4176)</a:t>
            </a:r>
          </a:p>
          <a:p>
            <a:pPr lvl="1"/>
            <a:r>
              <a:rPr lang="en-US" dirty="0" smtClean="0"/>
              <a:t>CCR5 Inhibitor</a:t>
            </a:r>
          </a:p>
          <a:p>
            <a:r>
              <a:rPr lang="en-US" dirty="0" smtClean="0"/>
              <a:t>MK-2048</a:t>
            </a:r>
          </a:p>
          <a:p>
            <a:pPr lvl="1"/>
            <a:r>
              <a:rPr lang="en-US" dirty="0" smtClean="0"/>
              <a:t>Integrase Inhibitor</a:t>
            </a:r>
          </a:p>
          <a:p>
            <a:r>
              <a:rPr lang="en-US" dirty="0" smtClean="0"/>
              <a:t>MK-2048A</a:t>
            </a:r>
          </a:p>
          <a:p>
            <a:pPr lvl="1"/>
            <a:r>
              <a:rPr lang="en-US" dirty="0" smtClean="0"/>
              <a:t>Term for the combination IVR</a:t>
            </a:r>
            <a:endParaRPr lang="en-US" dirty="0"/>
          </a:p>
        </p:txBody>
      </p:sp>
    </p:spTree>
    <p:extLst>
      <p:ext uri="{BB962C8B-B14F-4D97-AF65-F5344CB8AC3E}">
        <p14:creationId xmlns:p14="http://schemas.microsoft.com/office/powerpoint/2010/main" val="22519413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38200"/>
          </a:xfrm>
        </p:spPr>
        <p:txBody>
          <a:bodyPr/>
          <a:lstStyle/>
          <a:p>
            <a:r>
              <a:rPr lang="en-US" dirty="0" err="1" smtClean="0"/>
              <a:t>Vicriviroc</a:t>
            </a:r>
            <a:r>
              <a:rPr lang="en-US" dirty="0" smtClean="0"/>
              <a:t> (VCV; MK-4176)</a:t>
            </a:r>
            <a:endParaRPr lang="en-US" dirty="0"/>
          </a:p>
        </p:txBody>
      </p:sp>
      <p:sp>
        <p:nvSpPr>
          <p:cNvPr id="3" name="Content Placeholder 2"/>
          <p:cNvSpPr>
            <a:spLocks noGrp="1"/>
          </p:cNvSpPr>
          <p:nvPr>
            <p:ph idx="1"/>
          </p:nvPr>
        </p:nvSpPr>
        <p:spPr>
          <a:xfrm>
            <a:off x="457200" y="1676400"/>
            <a:ext cx="8229600" cy="4953000"/>
          </a:xfrm>
        </p:spPr>
        <p:txBody>
          <a:bodyPr/>
          <a:lstStyle/>
          <a:p>
            <a:r>
              <a:rPr lang="en-US" sz="2400" dirty="0"/>
              <a:t>VCV (MK-4176) is a CYP3A4 </a:t>
            </a:r>
            <a:r>
              <a:rPr lang="en-US" sz="2400" dirty="0" smtClean="0"/>
              <a:t>substrate </a:t>
            </a:r>
          </a:p>
          <a:p>
            <a:pPr lvl="1"/>
            <a:r>
              <a:rPr lang="en-US" sz="2000" dirty="0" smtClean="0"/>
              <a:t>Extensively </a:t>
            </a:r>
            <a:r>
              <a:rPr lang="en-US" sz="2000" dirty="0"/>
              <a:t>metabolized by </a:t>
            </a:r>
            <a:r>
              <a:rPr lang="en-US" sz="2000" dirty="0" smtClean="0"/>
              <a:t>CYP3A4</a:t>
            </a:r>
            <a:endParaRPr lang="en-US" sz="2000" dirty="0"/>
          </a:p>
          <a:p>
            <a:r>
              <a:rPr lang="en-US" sz="2400" dirty="0" smtClean="0"/>
              <a:t>Participants </a:t>
            </a:r>
            <a:r>
              <a:rPr lang="en-US" sz="2400" dirty="0" smtClean="0"/>
              <a:t>must be counseled to avoid </a:t>
            </a:r>
            <a:r>
              <a:rPr lang="en-US" sz="2400" dirty="0"/>
              <a:t>certain scheduled/routine CYP3A4 inhibitors and </a:t>
            </a:r>
            <a:r>
              <a:rPr lang="en-US" sz="2400" dirty="0" smtClean="0"/>
              <a:t>inducers </a:t>
            </a:r>
            <a:r>
              <a:rPr lang="en-US" sz="2400" dirty="0"/>
              <a:t>via any route of </a:t>
            </a:r>
            <a:r>
              <a:rPr lang="en-US" sz="2400" dirty="0" smtClean="0"/>
              <a:t>administration</a:t>
            </a:r>
          </a:p>
          <a:p>
            <a:r>
              <a:rPr lang="en-US" sz="2400" dirty="0" smtClean="0"/>
              <a:t>Refer to SSP Section 7.7</a:t>
            </a:r>
          </a:p>
          <a:p>
            <a:pPr lvl="1"/>
            <a:r>
              <a:rPr lang="en-US" sz="2000" dirty="0" smtClean="0"/>
              <a:t>Appendices 7-3 and 7-4</a:t>
            </a:r>
          </a:p>
          <a:p>
            <a:r>
              <a:rPr lang="en-US" sz="2400" dirty="0" smtClean="0"/>
              <a:t>Note: Single dose oral fluconazole is permitted.</a:t>
            </a:r>
          </a:p>
          <a:p>
            <a:r>
              <a:rPr lang="en-US" sz="2400" dirty="0" smtClean="0"/>
              <a:t>If you have further questions, </a:t>
            </a:r>
            <a:r>
              <a:rPr lang="en-US" sz="2400" dirty="0"/>
              <a:t>please contact the </a:t>
            </a:r>
            <a:r>
              <a:rPr lang="en-US" sz="2400" dirty="0" smtClean="0"/>
              <a:t>MTN-028 </a:t>
            </a:r>
            <a:r>
              <a:rPr lang="en-US" sz="2400" dirty="0"/>
              <a:t>PSRT (</a:t>
            </a:r>
            <a:r>
              <a:rPr lang="en-US" sz="2400" u="sng" dirty="0" smtClean="0">
                <a:hlinkClick r:id="rId3"/>
              </a:rPr>
              <a:t>mtn028psrt@mtnstopshiv.org</a:t>
            </a:r>
            <a:r>
              <a:rPr lang="en-US" sz="2400" dirty="0"/>
              <a:t>).</a:t>
            </a:r>
          </a:p>
        </p:txBody>
      </p:sp>
    </p:spTree>
    <p:extLst>
      <p:ext uri="{BB962C8B-B14F-4D97-AF65-F5344CB8AC3E}">
        <p14:creationId xmlns:p14="http://schemas.microsoft.com/office/powerpoint/2010/main" val="18725959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2700" y="571500"/>
            <a:ext cx="9118600" cy="609600"/>
          </a:xfrm>
        </p:spPr>
        <p:txBody>
          <a:bodyPr/>
          <a:lstStyle/>
          <a:p>
            <a:pPr algn="ctr" eaLnBrk="1" hangingPunct="1"/>
            <a:r>
              <a:rPr lang="en-US" sz="3200" dirty="0" smtClean="0"/>
              <a:t>MTN-028 </a:t>
            </a:r>
            <a:r>
              <a:rPr lang="en-US" sz="3200" dirty="0"/>
              <a:t>Study Product – Intravaginal Ring</a:t>
            </a:r>
            <a:endParaRPr lang="en-US" altLang="en-US" sz="3200" dirty="0" smtClean="0"/>
          </a:p>
        </p:txBody>
      </p:sp>
      <p:sp>
        <p:nvSpPr>
          <p:cNvPr id="61443" name="Rectangle 3"/>
          <p:cNvSpPr>
            <a:spLocks noGrp="1" noChangeArrowheads="1"/>
          </p:cNvSpPr>
          <p:nvPr>
            <p:ph type="body" idx="1"/>
          </p:nvPr>
        </p:nvSpPr>
        <p:spPr>
          <a:xfrm>
            <a:off x="228600" y="1676400"/>
            <a:ext cx="8686800" cy="5029200"/>
          </a:xfrm>
        </p:spPr>
        <p:txBody>
          <a:bodyPr/>
          <a:lstStyle/>
          <a:p>
            <a:pPr eaLnBrk="1" hangingPunct="1">
              <a:defRPr/>
            </a:pPr>
            <a:r>
              <a:rPr lang="en-US" sz="2600" dirty="0" smtClean="0"/>
              <a:t>IVRs are individually wrapped (overwrap pouch) and labeled</a:t>
            </a:r>
          </a:p>
          <a:p>
            <a:pPr eaLnBrk="1" hangingPunct="1">
              <a:defRPr/>
            </a:pPr>
            <a:r>
              <a:rPr lang="en-US" sz="2600" dirty="0" smtClean="0"/>
              <a:t>IVRs consist of a closed-ring fiber having two layers: core and skin.</a:t>
            </a:r>
          </a:p>
          <a:p>
            <a:pPr lvl="1" eaLnBrk="1" hangingPunct="1">
              <a:defRPr/>
            </a:pPr>
            <a:r>
              <a:rPr lang="en-US" sz="2200" dirty="0"/>
              <a:t>C</a:t>
            </a:r>
            <a:r>
              <a:rPr lang="en-US" sz="2200" dirty="0" smtClean="0"/>
              <a:t>ore </a:t>
            </a:r>
            <a:r>
              <a:rPr lang="en-US" sz="2200" dirty="0"/>
              <a:t>layer contains </a:t>
            </a:r>
            <a:r>
              <a:rPr lang="en-US" sz="2200" dirty="0" smtClean="0"/>
              <a:t>VCV</a:t>
            </a:r>
          </a:p>
          <a:p>
            <a:pPr lvl="1" eaLnBrk="1" hangingPunct="1">
              <a:defRPr/>
            </a:pPr>
            <a:r>
              <a:rPr lang="en-US" sz="2200" dirty="0"/>
              <a:t>S</a:t>
            </a:r>
            <a:r>
              <a:rPr lang="en-US" sz="2200" dirty="0" smtClean="0"/>
              <a:t>kin layer contains MK-2048</a:t>
            </a:r>
          </a:p>
          <a:p>
            <a:pPr lvl="1" eaLnBrk="1" hangingPunct="1">
              <a:defRPr/>
            </a:pPr>
            <a:r>
              <a:rPr lang="en-US" sz="2200" dirty="0" smtClean="0"/>
              <a:t>Both drugs are dispersed in ethylene vinyl acetate (EVA) copolymer</a:t>
            </a:r>
          </a:p>
          <a:p>
            <a:pPr eaLnBrk="1" hangingPunct="1">
              <a:defRPr/>
            </a:pPr>
            <a:r>
              <a:rPr lang="en-US" sz="2600" dirty="0" smtClean="0"/>
              <a:t>IVR is designed to provide sustained release of drug over 28-day period</a:t>
            </a:r>
          </a:p>
          <a:p>
            <a:pPr eaLnBrk="1" hangingPunct="1">
              <a:defRPr/>
            </a:pPr>
            <a:endParaRPr lang="en-US" sz="2800" dirty="0" smtClean="0"/>
          </a:p>
          <a:p>
            <a:pPr marL="0" indent="0" eaLnBrk="1" hangingPunct="1">
              <a:buFont typeface="Wingdings" pitchFamily="2" charset="2"/>
              <a:buNone/>
              <a:defRPr/>
            </a:pPr>
            <a:endParaRPr lang="en-US" dirty="0" smtClean="0"/>
          </a:p>
        </p:txBody>
      </p:sp>
    </p:spTree>
    <p:extLst>
      <p:ext uri="{BB962C8B-B14F-4D97-AF65-F5344CB8AC3E}">
        <p14:creationId xmlns:p14="http://schemas.microsoft.com/office/powerpoint/2010/main" val="23503615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458200" cy="838200"/>
          </a:xfrm>
        </p:spPr>
        <p:txBody>
          <a:bodyPr/>
          <a:lstStyle/>
          <a:p>
            <a:pPr algn="ctr"/>
            <a:r>
              <a:rPr lang="en-US" sz="4000" dirty="0" smtClean="0"/>
              <a:t>MTN-028 </a:t>
            </a:r>
            <a:r>
              <a:rPr lang="en-US" sz="4000" b="1" dirty="0" smtClean="0"/>
              <a:t>IVR Pouch Label</a:t>
            </a:r>
            <a:endParaRPr lang="en-US" sz="4000" dirty="0"/>
          </a:p>
        </p:txBody>
      </p:sp>
      <p:sp>
        <p:nvSpPr>
          <p:cNvPr id="6" name="TextBox 5"/>
          <p:cNvSpPr txBox="1"/>
          <p:nvPr/>
        </p:nvSpPr>
        <p:spPr bwMode="auto">
          <a:xfrm>
            <a:off x="6918960" y="3118513"/>
            <a:ext cx="2438400" cy="1077218"/>
          </a:xfrm>
          <a:prstGeom prst="rect">
            <a:avLst/>
          </a:prstGeom>
          <a:noFill/>
        </p:spPr>
        <p:txBody>
          <a:bodyPr wrap="square">
            <a:spAutoFit/>
          </a:bodyPr>
          <a:lstStyle/>
          <a:p>
            <a:pPr>
              <a:defRPr/>
            </a:pPr>
            <a:r>
              <a:rPr lang="en-US" sz="1600" dirty="0" err="1" smtClean="0">
                <a:latin typeface="+mn-lt"/>
              </a:rPr>
              <a:t>PoR</a:t>
            </a:r>
            <a:r>
              <a:rPr lang="en-US" sz="1600" dirty="0" smtClean="0">
                <a:latin typeface="+mn-lt"/>
              </a:rPr>
              <a:t> will indicate PTID and dispensation date/time prior to dispensing IVR</a:t>
            </a:r>
            <a:endParaRPr lang="en-US" sz="1600" dirty="0">
              <a:latin typeface="+mn-lt"/>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8745" y="2468164"/>
            <a:ext cx="5833055" cy="23760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5" name="Straight Arrow Connector 3"/>
          <p:cNvCxnSpPr>
            <a:cxnSpLocks noChangeShapeType="1"/>
          </p:cNvCxnSpPr>
          <p:nvPr/>
        </p:nvCxnSpPr>
        <p:spPr bwMode="auto">
          <a:xfrm flipH="1">
            <a:off x="6072118" y="2960426"/>
            <a:ext cx="799306" cy="0"/>
          </a:xfrm>
          <a:prstGeom prst="straightConnector1">
            <a:avLst/>
          </a:prstGeom>
          <a:noFill/>
          <a:ln w="31750" algn="ctr">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Arrow Connector 3"/>
          <p:cNvCxnSpPr>
            <a:cxnSpLocks noChangeShapeType="1"/>
          </p:cNvCxnSpPr>
          <p:nvPr/>
        </p:nvCxnSpPr>
        <p:spPr bwMode="auto">
          <a:xfrm flipH="1">
            <a:off x="6072118" y="4404360"/>
            <a:ext cx="799306" cy="0"/>
          </a:xfrm>
          <a:prstGeom prst="straightConnector1">
            <a:avLst/>
          </a:prstGeom>
          <a:noFill/>
          <a:ln w="31750" algn="ctr">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5371869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381000" y="611188"/>
            <a:ext cx="8763000" cy="914400"/>
          </a:xfrm>
        </p:spPr>
        <p:txBody>
          <a:bodyPr/>
          <a:lstStyle/>
          <a:p>
            <a:r>
              <a:rPr lang="en-US" altLang="en-US" sz="3600" dirty="0" smtClean="0"/>
              <a:t>MTN-028 </a:t>
            </a:r>
            <a:r>
              <a:rPr lang="en-US" altLang="en-US" sz="3600" b="1" dirty="0" smtClean="0"/>
              <a:t>Returned Used </a:t>
            </a:r>
            <a:r>
              <a:rPr lang="en-US" altLang="en-US" sz="3600" b="1" dirty="0"/>
              <a:t>I</a:t>
            </a:r>
            <a:r>
              <a:rPr lang="en-US" altLang="en-US" sz="3600" b="1" dirty="0" smtClean="0"/>
              <a:t>VR Label (on white bag)</a:t>
            </a:r>
            <a:endParaRPr lang="en-US" altLang="en-US" sz="3600" dirty="0" smtClean="0"/>
          </a:p>
        </p:txBody>
      </p:sp>
      <p:sp>
        <p:nvSpPr>
          <p:cNvPr id="5" name="TextBox 4"/>
          <p:cNvSpPr txBox="1"/>
          <p:nvPr/>
        </p:nvSpPr>
        <p:spPr bwMode="auto">
          <a:xfrm>
            <a:off x="531495" y="2379028"/>
            <a:ext cx="1952625" cy="400050"/>
          </a:xfrm>
          <a:prstGeom prst="rect">
            <a:avLst/>
          </a:prstGeom>
          <a:noFill/>
        </p:spPr>
        <p:txBody>
          <a:bodyPr>
            <a:spAutoFit/>
          </a:bodyPr>
          <a:lstStyle/>
          <a:p>
            <a:pPr>
              <a:defRPr/>
            </a:pPr>
            <a:r>
              <a:rPr lang="en-US" sz="2000" dirty="0" err="1">
                <a:latin typeface="+mn-lt"/>
              </a:rPr>
              <a:t>PoR</a:t>
            </a:r>
            <a:r>
              <a:rPr lang="en-US" sz="2000" dirty="0">
                <a:latin typeface="+mn-lt"/>
              </a:rPr>
              <a:t> to indicate</a:t>
            </a:r>
          </a:p>
        </p:txBody>
      </p:sp>
      <p:sp>
        <p:nvSpPr>
          <p:cNvPr id="15" name="TextBox 14"/>
          <p:cNvSpPr txBox="1"/>
          <p:nvPr/>
        </p:nvSpPr>
        <p:spPr bwMode="auto">
          <a:xfrm>
            <a:off x="84455" y="4829175"/>
            <a:ext cx="2714625" cy="400050"/>
          </a:xfrm>
          <a:prstGeom prst="rect">
            <a:avLst/>
          </a:prstGeom>
          <a:noFill/>
        </p:spPr>
        <p:txBody>
          <a:bodyPr>
            <a:spAutoFit/>
          </a:bodyPr>
          <a:lstStyle/>
          <a:p>
            <a:pPr>
              <a:defRPr/>
            </a:pPr>
            <a:r>
              <a:rPr lang="en-US" sz="2000" dirty="0">
                <a:latin typeface="+mn-lt"/>
              </a:rPr>
              <a:t>Clinic Staff to indicate</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382" y="1996440"/>
            <a:ext cx="5548804" cy="381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3317" name="Straight Arrow Connector 6"/>
          <p:cNvCxnSpPr>
            <a:cxnSpLocks noChangeShapeType="1"/>
            <a:stCxn id="5" idx="3"/>
          </p:cNvCxnSpPr>
          <p:nvPr/>
        </p:nvCxnSpPr>
        <p:spPr bwMode="auto">
          <a:xfrm>
            <a:off x="2483668" y="2579053"/>
            <a:ext cx="914468" cy="19"/>
          </a:xfrm>
          <a:prstGeom prst="straightConnector1">
            <a:avLst/>
          </a:prstGeom>
          <a:noFill/>
          <a:ln w="25400" algn="ctr">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13320" name="Straight Arrow Connector 6"/>
          <p:cNvCxnSpPr>
            <a:cxnSpLocks noChangeShapeType="1"/>
          </p:cNvCxnSpPr>
          <p:nvPr/>
        </p:nvCxnSpPr>
        <p:spPr bwMode="auto">
          <a:xfrm>
            <a:off x="2773228" y="5051464"/>
            <a:ext cx="914468" cy="19"/>
          </a:xfrm>
          <a:prstGeom prst="straightConnector1">
            <a:avLst/>
          </a:prstGeom>
          <a:noFill/>
          <a:ln w="25400" algn="ctr">
            <a:solidFill>
              <a:srgbClr val="FF0000"/>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698123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533400"/>
            <a:ext cx="8229600" cy="838200"/>
          </a:xfrm>
        </p:spPr>
        <p:txBody>
          <a:bodyPr/>
          <a:lstStyle/>
          <a:p>
            <a:r>
              <a:rPr lang="en-US" dirty="0" smtClean="0"/>
              <a:t>Overview</a:t>
            </a:r>
          </a:p>
        </p:txBody>
      </p:sp>
      <p:sp>
        <p:nvSpPr>
          <p:cNvPr id="4099" name="Rectangle 3"/>
          <p:cNvSpPr>
            <a:spLocks noGrp="1" noChangeArrowheads="1"/>
          </p:cNvSpPr>
          <p:nvPr>
            <p:ph type="body" idx="1"/>
          </p:nvPr>
        </p:nvSpPr>
        <p:spPr>
          <a:xfrm>
            <a:off x="304800" y="1828800"/>
            <a:ext cx="8686800" cy="4800600"/>
          </a:xfrm>
        </p:spPr>
        <p:txBody>
          <a:bodyPr/>
          <a:lstStyle/>
          <a:p>
            <a:r>
              <a:rPr lang="en-US" dirty="0" smtClean="0"/>
              <a:t>Prescription Completion</a:t>
            </a:r>
          </a:p>
          <a:p>
            <a:r>
              <a:rPr lang="en-US" dirty="0" smtClean="0"/>
              <a:t>Intravaginal Ring Supply and Labels</a:t>
            </a:r>
          </a:p>
          <a:p>
            <a:r>
              <a:rPr lang="en-US" dirty="0" smtClean="0"/>
              <a:t>Chain of Custody</a:t>
            </a:r>
          </a:p>
          <a:p>
            <a:r>
              <a:rPr lang="en-US" dirty="0" smtClean="0"/>
              <a:t>Intravaginal Ring Request Slip Completion</a:t>
            </a:r>
          </a:p>
          <a:p>
            <a:r>
              <a:rPr lang="en-US" u="sng" dirty="0" smtClean="0"/>
              <a:t>Used</a:t>
            </a:r>
            <a:r>
              <a:rPr lang="en-US" dirty="0" smtClean="0"/>
              <a:t> versus </a:t>
            </a:r>
            <a:r>
              <a:rPr lang="en-US" u="sng" dirty="0" smtClean="0"/>
              <a:t>Unused</a:t>
            </a:r>
            <a:r>
              <a:rPr lang="en-US" dirty="0" smtClean="0"/>
              <a:t> Intravaginal Ring Return Processes</a:t>
            </a:r>
          </a:p>
          <a:p>
            <a:r>
              <a:rPr lang="en-US" dirty="0" smtClean="0"/>
              <a:t>Study Product Complaints</a:t>
            </a:r>
          </a:p>
          <a:p>
            <a:pPr marL="0" indent="0">
              <a:buNone/>
            </a:pPr>
            <a:endParaRPr lang="en-US" sz="36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457200" y="304800"/>
            <a:ext cx="8229600" cy="1143000"/>
          </a:xfrm>
        </p:spPr>
        <p:txBody>
          <a:bodyPr/>
          <a:lstStyle/>
          <a:p>
            <a:pPr eaLnBrk="1" hangingPunct="1"/>
            <a:r>
              <a:rPr lang="en-US" dirty="0" smtClean="0"/>
              <a:t>Chain Of Custody</a:t>
            </a:r>
          </a:p>
        </p:txBody>
      </p:sp>
      <p:sp>
        <p:nvSpPr>
          <p:cNvPr id="56323" name="Rectangle 3"/>
          <p:cNvSpPr>
            <a:spLocks noGrp="1" noChangeArrowheads="1"/>
          </p:cNvSpPr>
          <p:nvPr>
            <p:ph type="body" idx="1"/>
          </p:nvPr>
        </p:nvSpPr>
        <p:spPr>
          <a:xfrm>
            <a:off x="381000" y="1905000"/>
            <a:ext cx="8229600" cy="4267200"/>
          </a:xfrm>
        </p:spPr>
        <p:txBody>
          <a:bodyPr/>
          <a:lstStyle/>
          <a:p>
            <a:pPr eaLnBrk="1" hangingPunct="1">
              <a:lnSpc>
                <a:spcPct val="90000"/>
              </a:lnSpc>
            </a:pPr>
            <a:r>
              <a:rPr lang="en-US" sz="2800" dirty="0" smtClean="0"/>
              <a:t>The study product must be tracked with documentation, from the pharmacy to the participant and all steps in between. </a:t>
            </a:r>
          </a:p>
          <a:p>
            <a:pPr eaLnBrk="1" hangingPunct="1">
              <a:lnSpc>
                <a:spcPct val="90000"/>
              </a:lnSpc>
            </a:pPr>
            <a:endParaRPr lang="en-US" sz="2800" dirty="0" smtClean="0"/>
          </a:p>
          <a:p>
            <a:pPr eaLnBrk="1" hangingPunct="1">
              <a:lnSpc>
                <a:spcPct val="90000"/>
              </a:lnSpc>
            </a:pPr>
            <a:r>
              <a:rPr lang="en-US" sz="2800" dirty="0" smtClean="0"/>
              <a:t>Study product (one IVR) may be prepared and dispensed by the pharmacist based on either original documents or faxed copies.</a:t>
            </a:r>
          </a:p>
          <a:p>
            <a:pPr marL="0" indent="0" eaLnBrk="1" hangingPunct="1">
              <a:lnSpc>
                <a:spcPct val="90000"/>
              </a:lnSpc>
              <a:buNone/>
            </a:pPr>
            <a:endParaRPr lang="en-US" sz="2800" strike="sngStrike" dirty="0" smtClean="0">
              <a:solidFill>
                <a:srgbClr val="FF00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14400"/>
          </a:xfrm>
        </p:spPr>
        <p:txBody>
          <a:bodyPr/>
          <a:lstStyle/>
          <a:p>
            <a:r>
              <a:rPr lang="en-US" dirty="0" smtClean="0"/>
              <a:t>Chain Of Custody</a:t>
            </a:r>
            <a:endParaRPr lang="en-US" dirty="0"/>
          </a:p>
        </p:txBody>
      </p:sp>
      <p:sp>
        <p:nvSpPr>
          <p:cNvPr id="3" name="Content Placeholder 2"/>
          <p:cNvSpPr>
            <a:spLocks noGrp="1"/>
          </p:cNvSpPr>
          <p:nvPr>
            <p:ph idx="1"/>
          </p:nvPr>
        </p:nvSpPr>
        <p:spPr>
          <a:xfrm>
            <a:off x="228600" y="1524000"/>
            <a:ext cx="8686800" cy="5334000"/>
          </a:xfrm>
        </p:spPr>
        <p:txBody>
          <a:bodyPr/>
          <a:lstStyle/>
          <a:p>
            <a:r>
              <a:rPr lang="en-US" sz="2800" dirty="0" smtClean="0"/>
              <a:t>Study Product is dispensed by pharmacy staff to:</a:t>
            </a:r>
          </a:p>
          <a:p>
            <a:pPr lvl="1"/>
            <a:r>
              <a:rPr lang="en-US" sz="2400" dirty="0" smtClean="0"/>
              <a:t>Clinic staff who will then deliver the IVR to the participant </a:t>
            </a:r>
          </a:p>
          <a:p>
            <a:pPr lvl="1" eaLnBrk="1" hangingPunct="1"/>
            <a:r>
              <a:rPr lang="en-US" sz="2400" dirty="0" smtClean="0"/>
              <a:t>To courier/runner who delivers the IVR to clinic staff who will then provide the </a:t>
            </a:r>
            <a:r>
              <a:rPr lang="en-US" sz="2400" b="1" dirty="0" smtClean="0"/>
              <a:t>I</a:t>
            </a:r>
            <a:r>
              <a:rPr lang="en-US" sz="2400" dirty="0" smtClean="0"/>
              <a:t>VR to the participant</a:t>
            </a:r>
          </a:p>
          <a:p>
            <a:pPr lvl="1" eaLnBrk="1" hangingPunct="1"/>
            <a:r>
              <a:rPr lang="en-US" sz="2400" dirty="0" smtClean="0"/>
              <a:t>Depends on pharmacy site-specific Chain of Custody SOP</a:t>
            </a:r>
          </a:p>
          <a:p>
            <a:pPr eaLnBrk="1" hangingPunct="1"/>
            <a:r>
              <a:rPr lang="en-US" sz="2800" dirty="0" smtClean="0"/>
              <a:t>Chain of Custody from </a:t>
            </a:r>
            <a:r>
              <a:rPr lang="en-US" sz="2800" u="sng" dirty="0" smtClean="0"/>
              <a:t>pharmacy staff to courier</a:t>
            </a:r>
            <a:r>
              <a:rPr lang="en-US" sz="2800" dirty="0" smtClean="0"/>
              <a:t> is documented on the </a:t>
            </a:r>
            <a:r>
              <a:rPr lang="en-US" sz="2800" b="1" dirty="0" smtClean="0"/>
              <a:t>MTN-028 Delivery Documentation Form</a:t>
            </a:r>
            <a:r>
              <a:rPr lang="en-US" sz="2800" dirty="0" smtClean="0"/>
              <a:t> at time of IVR dispensation</a:t>
            </a:r>
            <a:endParaRPr lang="en-US" dirty="0" smtClean="0"/>
          </a:p>
          <a:p>
            <a:pPr eaLnBrk="1" hangingPunct="1"/>
            <a:endParaRPr lang="en-US" dirty="0" smtClean="0"/>
          </a:p>
          <a:p>
            <a:pPr lvl="1"/>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Rectangle 1"/>
          <p:cNvSpPr>
            <a:spLocks noChangeArrowheads="1"/>
          </p:cNvSpPr>
          <p:nvPr/>
        </p:nvSpPr>
        <p:spPr bwMode="auto">
          <a:xfrm>
            <a:off x="533376" y="381000"/>
            <a:ext cx="1066716" cy="304800"/>
          </a:xfrm>
          <a:prstGeom prst="rect">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eaLnBrk="0" fontAlgn="base" hangingPunct="0">
              <a:spcBef>
                <a:spcPct val="0"/>
              </a:spcBef>
              <a:spcAft>
                <a:spcPct val="0"/>
              </a:spcAft>
              <a:defRPr>
                <a:solidFill>
                  <a:schemeClr val="tx1"/>
                </a:solidFill>
                <a:latin typeface="Times New Roman" pitchFamily="18" charset="0"/>
                <a:cs typeface="Arial" charset="0"/>
              </a:defRPr>
            </a:lvl6pPr>
            <a:lvl7pPr marL="2971800" indent="-228600" eaLnBrk="0" fontAlgn="base" hangingPunct="0">
              <a:spcBef>
                <a:spcPct val="0"/>
              </a:spcBef>
              <a:spcAft>
                <a:spcPct val="0"/>
              </a:spcAft>
              <a:defRPr>
                <a:solidFill>
                  <a:schemeClr val="tx1"/>
                </a:solidFill>
                <a:latin typeface="Times New Roman" pitchFamily="18" charset="0"/>
                <a:cs typeface="Arial" charset="0"/>
              </a:defRPr>
            </a:lvl7pPr>
            <a:lvl8pPr marL="3429000" indent="-228600" eaLnBrk="0" fontAlgn="base" hangingPunct="0">
              <a:spcBef>
                <a:spcPct val="0"/>
              </a:spcBef>
              <a:spcAft>
                <a:spcPct val="0"/>
              </a:spcAft>
              <a:defRPr>
                <a:solidFill>
                  <a:schemeClr val="tx1"/>
                </a:solidFill>
                <a:latin typeface="Times New Roman" pitchFamily="18" charset="0"/>
                <a:cs typeface="Arial" charset="0"/>
              </a:defRPr>
            </a:lvl8pPr>
            <a:lvl9pPr marL="3886200" indent="-228600" eaLnBrk="0" fontAlgn="base" hangingPunct="0">
              <a:spcBef>
                <a:spcPct val="0"/>
              </a:spcBef>
              <a:spcAft>
                <a:spcPct val="0"/>
              </a:spcAft>
              <a:defRPr>
                <a:solidFill>
                  <a:schemeClr val="tx1"/>
                </a:solidFill>
                <a:latin typeface="Times New Roman" pitchFamily="18" charset="0"/>
                <a:cs typeface="Arial" charset="0"/>
              </a:defRPr>
            </a:lvl9pPr>
          </a:lstStyle>
          <a:p>
            <a:endParaRPr lang="en-US" altLang="en-US"/>
          </a:p>
        </p:txBody>
      </p:sp>
      <p:sp>
        <p:nvSpPr>
          <p:cNvPr id="7" name="TextBox 6"/>
          <p:cNvSpPr txBox="1"/>
          <p:nvPr/>
        </p:nvSpPr>
        <p:spPr>
          <a:xfrm>
            <a:off x="457200" y="15240"/>
            <a:ext cx="7924800" cy="400110"/>
          </a:xfrm>
          <a:prstGeom prst="rect">
            <a:avLst/>
          </a:prstGeom>
          <a:noFill/>
        </p:spPr>
        <p:txBody>
          <a:bodyPr wrap="square" rtlCol="0">
            <a:spAutoFit/>
          </a:bodyPr>
          <a:lstStyle/>
          <a:p>
            <a:pPr algn="ctr"/>
            <a:r>
              <a:rPr lang="en-US" sz="2000" b="1" dirty="0" smtClean="0">
                <a:latin typeface="+mn-lt"/>
              </a:rPr>
              <a:t>MTN-028 Delivery Documentation Form</a:t>
            </a:r>
            <a:endParaRPr lang="en-US" sz="2000" b="1" dirty="0">
              <a:latin typeface="+mn-lt"/>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685800"/>
            <a:ext cx="6477000" cy="6134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914265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457200" y="533400"/>
            <a:ext cx="8229600" cy="914400"/>
          </a:xfrm>
        </p:spPr>
        <p:txBody>
          <a:bodyPr/>
          <a:lstStyle/>
          <a:p>
            <a:pPr eaLnBrk="1" hangingPunct="1"/>
            <a:r>
              <a:rPr lang="en-US" dirty="0" smtClean="0"/>
              <a:t>Chain of Custody</a:t>
            </a:r>
          </a:p>
        </p:txBody>
      </p:sp>
      <p:sp>
        <p:nvSpPr>
          <p:cNvPr id="59395" name="Rectangle 3"/>
          <p:cNvSpPr>
            <a:spLocks noGrp="1" noChangeArrowheads="1"/>
          </p:cNvSpPr>
          <p:nvPr>
            <p:ph type="body" idx="1"/>
          </p:nvPr>
        </p:nvSpPr>
        <p:spPr>
          <a:xfrm>
            <a:off x="381000" y="1524000"/>
            <a:ext cx="8229600" cy="4302125"/>
          </a:xfrm>
        </p:spPr>
        <p:txBody>
          <a:bodyPr/>
          <a:lstStyle/>
          <a:p>
            <a:pPr>
              <a:spcBef>
                <a:spcPct val="0"/>
              </a:spcBef>
              <a:buClrTx/>
              <a:buSzTx/>
              <a:buFontTx/>
              <a:buNone/>
            </a:pPr>
            <a:r>
              <a:rPr lang="en-US" b="1" u="sng" dirty="0" smtClean="0"/>
              <a:t>Clinic</a:t>
            </a:r>
            <a:r>
              <a:rPr lang="en-US" sz="2800" b="1" u="sng" dirty="0" smtClean="0"/>
              <a:t> Staff Responsibilities</a:t>
            </a:r>
            <a:endParaRPr lang="en-US" dirty="0" smtClean="0"/>
          </a:p>
          <a:p>
            <a:pPr eaLnBrk="1" hangingPunct="1">
              <a:lnSpc>
                <a:spcPct val="90000"/>
              </a:lnSpc>
            </a:pPr>
            <a:r>
              <a:rPr lang="en-US" dirty="0" smtClean="0"/>
              <a:t>Control access to the IVRs in clinic staff custody</a:t>
            </a:r>
          </a:p>
          <a:p>
            <a:pPr eaLnBrk="1" hangingPunct="1">
              <a:lnSpc>
                <a:spcPct val="90000"/>
              </a:lnSpc>
            </a:pPr>
            <a:r>
              <a:rPr lang="en-US" dirty="0" smtClean="0">
                <a:cs typeface="Arial" charset="0"/>
              </a:rPr>
              <a:t>Clinic staff must document delivery of the IVR to the designated participant on the </a:t>
            </a:r>
            <a:r>
              <a:rPr lang="en-US" dirty="0">
                <a:solidFill>
                  <a:schemeClr val="accent1"/>
                </a:solidFill>
                <a:cs typeface="Arial" charset="0"/>
              </a:rPr>
              <a:t>Participant-Specific Clinic Study Product Accountability </a:t>
            </a:r>
            <a:r>
              <a:rPr lang="en-US" dirty="0" smtClean="0">
                <a:solidFill>
                  <a:schemeClr val="accent1"/>
                </a:solidFill>
                <a:cs typeface="Arial" charset="0"/>
              </a:rPr>
              <a:t>Log</a:t>
            </a:r>
          </a:p>
          <a:p>
            <a:pPr eaLnBrk="1" hangingPunct="1">
              <a:lnSpc>
                <a:spcPct val="90000"/>
              </a:lnSpc>
            </a:pPr>
            <a:endParaRPr lang="en-US" dirty="0" smtClean="0"/>
          </a:p>
          <a:p>
            <a:pPr eaLnBrk="1" hangingPunct="1">
              <a:lnSpc>
                <a:spcPct val="90000"/>
              </a:lnSpc>
            </a:pPr>
            <a:endParaRPr 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1" y="228600"/>
            <a:ext cx="8991599" cy="61493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Oval 1"/>
          <p:cNvSpPr/>
          <p:nvPr/>
        </p:nvSpPr>
        <p:spPr bwMode="auto">
          <a:xfrm>
            <a:off x="1051560" y="2240280"/>
            <a:ext cx="2057400" cy="685800"/>
          </a:xfrm>
          <a:prstGeom prst="ellipse">
            <a:avLst/>
          </a:prstGeom>
          <a:noFill/>
          <a:ln w="25400" cap="flat" cmpd="sng" algn="ctr">
            <a:solidFill>
              <a:schemeClr val="accent1">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9279743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57200" y="533400"/>
            <a:ext cx="8229600" cy="914400"/>
          </a:xfrm>
        </p:spPr>
        <p:txBody>
          <a:bodyPr/>
          <a:lstStyle/>
          <a:p>
            <a:pPr eaLnBrk="1" hangingPunct="1"/>
            <a:r>
              <a:rPr lang="en-US" dirty="0" smtClean="0"/>
              <a:t>Chain of Custody</a:t>
            </a:r>
          </a:p>
        </p:txBody>
      </p:sp>
      <p:sp>
        <p:nvSpPr>
          <p:cNvPr id="60419" name="Rectangle 3"/>
          <p:cNvSpPr>
            <a:spLocks noGrp="1" noChangeArrowheads="1"/>
          </p:cNvSpPr>
          <p:nvPr>
            <p:ph type="body" idx="1"/>
          </p:nvPr>
        </p:nvSpPr>
        <p:spPr>
          <a:xfrm>
            <a:off x="457200" y="1676400"/>
            <a:ext cx="8229600" cy="4302125"/>
          </a:xfrm>
        </p:spPr>
        <p:txBody>
          <a:bodyPr/>
          <a:lstStyle/>
          <a:p>
            <a:pPr>
              <a:spcBef>
                <a:spcPct val="0"/>
              </a:spcBef>
              <a:buClrTx/>
              <a:buSzTx/>
              <a:buFontTx/>
              <a:buNone/>
            </a:pPr>
            <a:r>
              <a:rPr lang="en-US" sz="3600" b="1" u="sng" dirty="0" smtClean="0"/>
              <a:t>Clinic</a:t>
            </a:r>
            <a:r>
              <a:rPr lang="en-US" b="1" u="sng" dirty="0" smtClean="0"/>
              <a:t> Staff Responsibilities</a:t>
            </a:r>
            <a:endParaRPr lang="en-US" sz="3600" dirty="0" smtClean="0"/>
          </a:p>
          <a:p>
            <a:pPr eaLnBrk="1" hangingPunct="1">
              <a:lnSpc>
                <a:spcPct val="90000"/>
              </a:lnSpc>
            </a:pPr>
            <a:r>
              <a:rPr lang="en-US" sz="3600" dirty="0" smtClean="0">
                <a:cs typeface="Arial" charset="0"/>
              </a:rPr>
              <a:t>If an IVR dispensed for a participant is not provided to the participant, clinic staff must document this in the participant's study chart and return the </a:t>
            </a:r>
            <a:r>
              <a:rPr lang="en-US" sz="3600" b="1" dirty="0" smtClean="0">
                <a:cs typeface="Arial" charset="0"/>
              </a:rPr>
              <a:t>unused IVR </a:t>
            </a:r>
            <a:r>
              <a:rPr lang="en-US" sz="3600" dirty="0" smtClean="0">
                <a:cs typeface="Arial" charset="0"/>
              </a:rPr>
              <a:t>to the pharmacy as soon as participant’s visit is completed.</a:t>
            </a:r>
          </a:p>
          <a:p>
            <a:pPr eaLnBrk="1" hangingPunct="1">
              <a:lnSpc>
                <a:spcPct val="90000"/>
              </a:lnSpc>
            </a:pPr>
            <a:endParaRPr lang="en-US" sz="3600" dirty="0" smtClean="0">
              <a:cs typeface="Arial" charset="0"/>
            </a:endParaRPr>
          </a:p>
          <a:p>
            <a:pPr eaLnBrk="1" hangingPunct="1">
              <a:lnSpc>
                <a:spcPct val="90000"/>
              </a:lnSpc>
            </a:pPr>
            <a:endParaRPr lang="en-US" sz="3600" dirty="0" smtClean="0"/>
          </a:p>
          <a:p>
            <a:pPr eaLnBrk="1" hangingPunct="1">
              <a:lnSpc>
                <a:spcPct val="90000"/>
              </a:lnSpc>
            </a:pPr>
            <a:endParaRPr lang="en-US" sz="36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900" y="1990725"/>
            <a:ext cx="8915400" cy="2876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9698" name="Title 1"/>
          <p:cNvSpPr>
            <a:spLocks noGrp="1"/>
          </p:cNvSpPr>
          <p:nvPr>
            <p:ph type="title"/>
          </p:nvPr>
        </p:nvSpPr>
        <p:spPr>
          <a:xfrm>
            <a:off x="457200" y="533400"/>
            <a:ext cx="8229600" cy="838200"/>
          </a:xfrm>
        </p:spPr>
        <p:txBody>
          <a:bodyPr/>
          <a:lstStyle/>
          <a:p>
            <a:pPr algn="ctr"/>
            <a:r>
              <a:rPr lang="en-US" altLang="en-US" smtClean="0"/>
              <a:t>Study Visit Schedule</a:t>
            </a:r>
          </a:p>
        </p:txBody>
      </p:sp>
      <p:cxnSp>
        <p:nvCxnSpPr>
          <p:cNvPr id="29699" name="Straight Arrow Connector 4"/>
          <p:cNvCxnSpPr>
            <a:cxnSpLocks noChangeShapeType="1"/>
          </p:cNvCxnSpPr>
          <p:nvPr/>
        </p:nvCxnSpPr>
        <p:spPr bwMode="auto">
          <a:xfrm flipV="1">
            <a:off x="1295400" y="4538661"/>
            <a:ext cx="0" cy="638175"/>
          </a:xfrm>
          <a:prstGeom prst="straightConnector1">
            <a:avLst/>
          </a:prstGeom>
          <a:noFill/>
          <a:ln w="38100" algn="ctr">
            <a:solidFill>
              <a:srgbClr val="FF0000"/>
            </a:solidFill>
            <a:round/>
            <a:headEnd/>
            <a:tailEnd type="arrow" w="med" len="med"/>
          </a:ln>
          <a:extLst>
            <a:ext uri="{909E8E84-426E-40DD-AFC4-6F175D3DCCD1}">
              <a14:hiddenFill xmlns:a14="http://schemas.microsoft.com/office/drawing/2010/main">
                <a:noFill/>
              </a14:hiddenFill>
            </a:ext>
          </a:extLst>
        </p:spPr>
      </p:cxnSp>
      <p:sp>
        <p:nvSpPr>
          <p:cNvPr id="7" name="5-Point Star 6"/>
          <p:cNvSpPr/>
          <p:nvPr/>
        </p:nvSpPr>
        <p:spPr bwMode="auto">
          <a:xfrm>
            <a:off x="1054100" y="5262562"/>
            <a:ext cx="533400" cy="533400"/>
          </a:xfrm>
          <a:prstGeom prst="star5">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2" name="TextBox 1"/>
          <p:cNvSpPr txBox="1"/>
          <p:nvPr/>
        </p:nvSpPr>
        <p:spPr>
          <a:xfrm>
            <a:off x="1752600" y="5529262"/>
            <a:ext cx="7010400" cy="830997"/>
          </a:xfrm>
          <a:prstGeom prst="rect">
            <a:avLst/>
          </a:prstGeom>
          <a:noFill/>
        </p:spPr>
        <p:txBody>
          <a:bodyPr wrap="square" rtlCol="0">
            <a:spAutoFit/>
          </a:bodyPr>
          <a:lstStyle/>
          <a:p>
            <a:r>
              <a:rPr lang="en-US" sz="2400" i="1" dirty="0" smtClean="0">
                <a:latin typeface="+mn-lt"/>
              </a:rPr>
              <a:t>It is anticipated that each participant will only need </a:t>
            </a:r>
            <a:r>
              <a:rPr lang="en-US" sz="2400" i="1" u="sng" dirty="0" smtClean="0">
                <a:latin typeface="+mn-lt"/>
              </a:rPr>
              <a:t>one IVR</a:t>
            </a:r>
            <a:r>
              <a:rPr lang="en-US" sz="2400" i="1" dirty="0" smtClean="0">
                <a:latin typeface="+mn-lt"/>
              </a:rPr>
              <a:t> for the duration of study participation.</a:t>
            </a:r>
            <a:endParaRPr lang="en-US" sz="2400" i="1" dirty="0">
              <a:latin typeface="+mn-lt"/>
            </a:endParaRPr>
          </a:p>
        </p:txBody>
      </p:sp>
    </p:spTree>
    <p:extLst>
      <p:ext uri="{BB962C8B-B14F-4D97-AF65-F5344CB8AC3E}">
        <p14:creationId xmlns:p14="http://schemas.microsoft.com/office/powerpoint/2010/main" val="41795057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152400" y="533400"/>
            <a:ext cx="8915400" cy="762000"/>
          </a:xfrm>
        </p:spPr>
        <p:txBody>
          <a:bodyPr/>
          <a:lstStyle/>
          <a:p>
            <a:pPr algn="ctr"/>
            <a:r>
              <a:rPr lang="en-US" altLang="en-US" sz="4000" dirty="0" smtClean="0"/>
              <a:t>Dispensing IVR during Follow-Up</a:t>
            </a:r>
          </a:p>
        </p:txBody>
      </p:sp>
      <p:sp>
        <p:nvSpPr>
          <p:cNvPr id="47107" name="Content Placeholder 2"/>
          <p:cNvSpPr>
            <a:spLocks noGrp="1"/>
          </p:cNvSpPr>
          <p:nvPr>
            <p:ph idx="1"/>
          </p:nvPr>
        </p:nvSpPr>
        <p:spPr>
          <a:xfrm>
            <a:off x="457200" y="1600200"/>
            <a:ext cx="8229600" cy="5105400"/>
          </a:xfrm>
        </p:spPr>
        <p:txBody>
          <a:bodyPr/>
          <a:lstStyle/>
          <a:p>
            <a:r>
              <a:rPr lang="en-US" altLang="en-US" sz="2800" dirty="0" smtClean="0"/>
              <a:t>Scheduled follow-up visits, as needed</a:t>
            </a:r>
          </a:p>
          <a:p>
            <a:r>
              <a:rPr lang="en-US" altLang="en-US" sz="2800" dirty="0" smtClean="0"/>
              <a:t>Interim visits, as needed</a:t>
            </a:r>
          </a:p>
          <a:p>
            <a:r>
              <a:rPr lang="en-US" altLang="en-US" sz="2800" dirty="0" smtClean="0"/>
              <a:t>Clinic Staff will indicate </a:t>
            </a:r>
            <a:r>
              <a:rPr lang="en-US" altLang="en-US" sz="2800" b="1" u="sng" dirty="0" smtClean="0"/>
              <a:t>RE-SUPPLY</a:t>
            </a:r>
            <a:r>
              <a:rPr lang="en-US" altLang="en-US" sz="2800" dirty="0" smtClean="0"/>
              <a:t> on an </a:t>
            </a:r>
            <a:r>
              <a:rPr lang="en-US" altLang="en-US" sz="2800" b="1" dirty="0" smtClean="0"/>
              <a:t>MTN-027 Intravaginal Ring Request Slip</a:t>
            </a:r>
          </a:p>
          <a:p>
            <a:pPr lvl="1"/>
            <a:r>
              <a:rPr lang="en-US" altLang="en-US" sz="2400" dirty="0" smtClean="0"/>
              <a:t>Request Slip is a 2 part no carbon required (NCR) paper document.  The top white is the original (pharmacy) and the bottom is yellow (clinic).</a:t>
            </a:r>
          </a:p>
          <a:p>
            <a:pPr marL="471487" lvl="1" indent="0">
              <a:buNone/>
            </a:pPr>
            <a:endParaRPr lang="en-US" altLang="en-US" sz="2400" dirty="0" smtClean="0"/>
          </a:p>
          <a:p>
            <a:r>
              <a:rPr lang="en-US" altLang="en-US" sz="2800" dirty="0" smtClean="0"/>
              <a:t>Request Slips are provided to clinic staff by MTN LOC Pharmacy.</a:t>
            </a:r>
          </a:p>
          <a:p>
            <a:pPr lvl="1"/>
            <a:endParaRPr lang="en-US" altLang="en-US" sz="2400" b="1" dirty="0" smtClean="0"/>
          </a:p>
        </p:txBody>
      </p:sp>
    </p:spTree>
    <p:extLst>
      <p:ext uri="{BB962C8B-B14F-4D97-AF65-F5344CB8AC3E}">
        <p14:creationId xmlns:p14="http://schemas.microsoft.com/office/powerpoint/2010/main" val="13948941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0" y="-342900"/>
            <a:ext cx="9144000" cy="0"/>
          </a:xfrm>
          <a:prstGeom prst="rect">
            <a:avLst/>
          </a:prstGeom>
          <a:noFill/>
          <a:ln w="9525">
            <a:noFill/>
            <a:miter lim="800000"/>
            <a:headEnd/>
            <a:tailEnd/>
          </a:ln>
        </p:spPr>
        <p:txBody>
          <a:bodyPr anchor="ctr">
            <a:spAutoFit/>
          </a:bodyPr>
          <a:lstStyle/>
          <a:p>
            <a:endParaRPr lang="en-US" dirty="0"/>
          </a:p>
        </p:txBody>
      </p:sp>
      <p:sp>
        <p:nvSpPr>
          <p:cNvPr id="6" name="TextBox 5"/>
          <p:cNvSpPr txBox="1"/>
          <p:nvPr/>
        </p:nvSpPr>
        <p:spPr>
          <a:xfrm>
            <a:off x="457200" y="15240"/>
            <a:ext cx="7924800" cy="400110"/>
          </a:xfrm>
          <a:prstGeom prst="rect">
            <a:avLst/>
          </a:prstGeom>
          <a:noFill/>
        </p:spPr>
        <p:txBody>
          <a:bodyPr wrap="square" rtlCol="0">
            <a:spAutoFit/>
          </a:bodyPr>
          <a:lstStyle/>
          <a:p>
            <a:pPr algn="ctr"/>
            <a:r>
              <a:rPr lang="en-US" sz="2000" b="1" dirty="0" smtClean="0">
                <a:latin typeface="+mj-lt"/>
              </a:rPr>
              <a:t>MTN-028 </a:t>
            </a:r>
            <a:r>
              <a:rPr lang="en-US" sz="2000" b="1" dirty="0">
                <a:latin typeface="+mj-lt"/>
              </a:rPr>
              <a:t>Intravaginal Ring Request Slip</a:t>
            </a: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415350"/>
            <a:ext cx="5791199" cy="6366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461063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533400"/>
            <a:ext cx="8229600" cy="914400"/>
          </a:xfrm>
          <a:prstGeom prst="rect">
            <a:avLst/>
          </a:prstGeom>
        </p:spPr>
        <p:txBody>
          <a:bodyPr/>
          <a:lstStyle>
            <a:lvl1pPr algn="l" rtl="0" eaLnBrk="0" fontAlgn="base" hangingPunct="0">
              <a:spcBef>
                <a:spcPct val="0"/>
              </a:spcBef>
              <a:spcAft>
                <a:spcPct val="0"/>
              </a:spcAft>
              <a:defRPr sz="4400">
                <a:solidFill>
                  <a:schemeClr val="tx2"/>
                </a:solidFill>
                <a:latin typeface="+mj-lt"/>
                <a:ea typeface="ＭＳ Ｐゴシック" pitchFamily="-111" charset="-128"/>
                <a:cs typeface="+mj-cs"/>
              </a:defRPr>
            </a:lvl1pPr>
            <a:lvl2pPr algn="l" rtl="0" eaLnBrk="0" fontAlgn="base" hangingPunct="0">
              <a:spcBef>
                <a:spcPct val="0"/>
              </a:spcBef>
              <a:spcAft>
                <a:spcPct val="0"/>
              </a:spcAft>
              <a:defRPr sz="4400">
                <a:solidFill>
                  <a:schemeClr val="tx2"/>
                </a:solidFill>
                <a:latin typeface="Arial" charset="0"/>
                <a:ea typeface="ＭＳ Ｐゴシック" pitchFamily="-111" charset="-128"/>
              </a:defRPr>
            </a:lvl2pPr>
            <a:lvl3pPr algn="l" rtl="0" eaLnBrk="0" fontAlgn="base" hangingPunct="0">
              <a:spcBef>
                <a:spcPct val="0"/>
              </a:spcBef>
              <a:spcAft>
                <a:spcPct val="0"/>
              </a:spcAft>
              <a:defRPr sz="4400">
                <a:solidFill>
                  <a:schemeClr val="tx2"/>
                </a:solidFill>
                <a:latin typeface="Arial" charset="0"/>
                <a:ea typeface="ＭＳ Ｐゴシック" pitchFamily="-111" charset="-128"/>
              </a:defRPr>
            </a:lvl3pPr>
            <a:lvl4pPr algn="l" rtl="0" eaLnBrk="0" fontAlgn="base" hangingPunct="0">
              <a:spcBef>
                <a:spcPct val="0"/>
              </a:spcBef>
              <a:spcAft>
                <a:spcPct val="0"/>
              </a:spcAft>
              <a:defRPr sz="4400">
                <a:solidFill>
                  <a:schemeClr val="tx2"/>
                </a:solidFill>
                <a:latin typeface="Arial" charset="0"/>
                <a:ea typeface="ＭＳ Ｐゴシック" pitchFamily="-111" charset="-128"/>
              </a:defRPr>
            </a:lvl4pPr>
            <a:lvl5pPr algn="l" rtl="0" eaLnBrk="0" fontAlgn="base" hangingPunct="0">
              <a:spcBef>
                <a:spcPct val="0"/>
              </a:spcBef>
              <a:spcAft>
                <a:spcPct val="0"/>
              </a:spcAft>
              <a:defRPr sz="4400">
                <a:solidFill>
                  <a:schemeClr val="tx2"/>
                </a:solidFill>
                <a:latin typeface="Arial" charset="0"/>
                <a:ea typeface="ＭＳ Ｐゴシック" pitchFamily="-111" charset="-128"/>
              </a:defRPr>
            </a:lvl5pPr>
            <a:lvl6pPr marL="457200" algn="l" rtl="0" fontAlgn="base">
              <a:spcBef>
                <a:spcPct val="0"/>
              </a:spcBef>
              <a:spcAft>
                <a:spcPct val="0"/>
              </a:spcAft>
              <a:defRPr sz="4400">
                <a:solidFill>
                  <a:schemeClr val="tx2"/>
                </a:solidFill>
                <a:latin typeface="Arial" charset="0"/>
              </a:defRPr>
            </a:lvl6pPr>
            <a:lvl7pPr marL="914400" algn="l" rtl="0" fontAlgn="base">
              <a:spcBef>
                <a:spcPct val="0"/>
              </a:spcBef>
              <a:spcAft>
                <a:spcPct val="0"/>
              </a:spcAft>
              <a:defRPr sz="4400">
                <a:solidFill>
                  <a:schemeClr val="tx2"/>
                </a:solidFill>
                <a:latin typeface="Arial" charset="0"/>
              </a:defRPr>
            </a:lvl7pPr>
            <a:lvl8pPr marL="1371600" algn="l" rtl="0" fontAlgn="base">
              <a:spcBef>
                <a:spcPct val="0"/>
              </a:spcBef>
              <a:spcAft>
                <a:spcPct val="0"/>
              </a:spcAft>
              <a:defRPr sz="4400">
                <a:solidFill>
                  <a:schemeClr val="tx2"/>
                </a:solidFill>
                <a:latin typeface="Arial" charset="0"/>
              </a:defRPr>
            </a:lvl8pPr>
            <a:lvl9pPr marL="1828800" algn="l" rtl="0" fontAlgn="base">
              <a:spcBef>
                <a:spcPct val="0"/>
              </a:spcBef>
              <a:spcAft>
                <a:spcPct val="0"/>
              </a:spcAft>
              <a:defRPr sz="4400">
                <a:solidFill>
                  <a:schemeClr val="tx2"/>
                </a:solidFill>
                <a:latin typeface="Arial" charset="0"/>
              </a:defRPr>
            </a:lvl9pPr>
          </a:lstStyle>
          <a:p>
            <a:pPr eaLnBrk="1" hangingPunct="1"/>
            <a:r>
              <a:rPr lang="en-US" dirty="0" smtClean="0"/>
              <a:t>IVR Request Slip Completion</a:t>
            </a:r>
          </a:p>
        </p:txBody>
      </p:sp>
      <p:sp>
        <p:nvSpPr>
          <p:cNvPr id="3" name="Rectangle 3"/>
          <p:cNvSpPr txBox="1">
            <a:spLocks noChangeArrowheads="1"/>
          </p:cNvSpPr>
          <p:nvPr/>
        </p:nvSpPr>
        <p:spPr>
          <a:xfrm>
            <a:off x="457200" y="1447800"/>
            <a:ext cx="8229600" cy="5257800"/>
          </a:xfrm>
          <a:prstGeom prst="rect">
            <a:avLst/>
          </a:prstGeom>
        </p:spPr>
        <p:txBody>
          <a:bodyPr/>
          <a:lstStyle>
            <a:lvl1pPr marL="469900" indent="-469900" algn="l" rtl="0" eaLnBrk="0" fontAlgn="base" hangingPunct="0">
              <a:spcBef>
                <a:spcPct val="20000"/>
              </a:spcBef>
              <a:spcAft>
                <a:spcPct val="0"/>
              </a:spcAft>
              <a:buClr>
                <a:schemeClr val="bg2"/>
              </a:buClr>
              <a:buSzPct val="70000"/>
              <a:buFont typeface="Wingdings" pitchFamily="-111" charset="2"/>
              <a:buChar char="o"/>
              <a:defRPr sz="3200">
                <a:solidFill>
                  <a:schemeClr val="tx1"/>
                </a:solidFill>
                <a:latin typeface="+mn-lt"/>
                <a:ea typeface="ＭＳ Ｐゴシック" pitchFamily="-111" charset="-128"/>
                <a:cs typeface="+mn-cs"/>
              </a:defRPr>
            </a:lvl1pPr>
            <a:lvl2pPr marL="908050" indent="-436563" algn="l" rtl="0" eaLnBrk="0" fontAlgn="base" hangingPunct="0">
              <a:spcBef>
                <a:spcPct val="20000"/>
              </a:spcBef>
              <a:spcAft>
                <a:spcPct val="0"/>
              </a:spcAft>
              <a:buClr>
                <a:schemeClr val="accent2"/>
              </a:buClr>
              <a:buSzPct val="75000"/>
              <a:buFont typeface="Wingdings" pitchFamily="-111" charset="2"/>
              <a:buChar char="n"/>
              <a:defRPr sz="2800">
                <a:solidFill>
                  <a:schemeClr val="tx1"/>
                </a:solidFill>
                <a:latin typeface="+mn-lt"/>
                <a:ea typeface="ＭＳ Ｐゴシック" pitchFamily="-111" charset="-128"/>
              </a:defRPr>
            </a:lvl2pPr>
            <a:lvl3pPr marL="1377950" indent="-468313" algn="l" rtl="0" eaLnBrk="0" fontAlgn="base" hangingPunct="0">
              <a:spcBef>
                <a:spcPct val="20000"/>
              </a:spcBef>
              <a:spcAft>
                <a:spcPct val="0"/>
              </a:spcAft>
              <a:buClr>
                <a:schemeClr val="bg2"/>
              </a:buClr>
              <a:buSzPct val="65000"/>
              <a:buFont typeface="Wingdings" pitchFamily="-111" charset="2"/>
              <a:buChar char="o"/>
              <a:defRPr sz="2400">
                <a:solidFill>
                  <a:schemeClr val="tx1"/>
                </a:solidFill>
                <a:latin typeface="+mn-lt"/>
                <a:ea typeface="ＭＳ Ｐゴシック" pitchFamily="-111" charset="-128"/>
              </a:defRPr>
            </a:lvl3pPr>
            <a:lvl4pPr marL="1827213" indent="-438150" algn="l" rtl="0" eaLnBrk="0" fontAlgn="base" hangingPunct="0">
              <a:spcBef>
                <a:spcPct val="20000"/>
              </a:spcBef>
              <a:spcAft>
                <a:spcPct val="0"/>
              </a:spcAft>
              <a:buClr>
                <a:schemeClr val="accent2"/>
              </a:buClr>
              <a:buSzPct val="75000"/>
              <a:buFont typeface="Wingdings" pitchFamily="-111" charset="2"/>
              <a:buChar char="n"/>
              <a:defRPr sz="2000">
                <a:solidFill>
                  <a:schemeClr val="tx1"/>
                </a:solidFill>
                <a:latin typeface="+mn-lt"/>
                <a:ea typeface="ＭＳ Ｐゴシック" pitchFamily="-111" charset="-128"/>
              </a:defRPr>
            </a:lvl4pPr>
            <a:lvl5pPr marL="2297113" indent="-468313" algn="l" rtl="0" eaLnBrk="0" fontAlgn="base" hangingPunct="0">
              <a:spcBef>
                <a:spcPct val="20000"/>
              </a:spcBef>
              <a:spcAft>
                <a:spcPct val="0"/>
              </a:spcAft>
              <a:buClr>
                <a:schemeClr val="accent1"/>
              </a:buClr>
              <a:buSzPct val="50000"/>
              <a:buFont typeface="Wingdings" pitchFamily="-111" charset="2"/>
              <a:buChar char="o"/>
              <a:defRPr sz="2000">
                <a:solidFill>
                  <a:schemeClr val="tx1"/>
                </a:solidFill>
                <a:latin typeface="+mn-lt"/>
                <a:ea typeface="ＭＳ Ｐゴシック" pitchFamily="-111" charset="-128"/>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a:lstStyle>
          <a:p>
            <a:pPr eaLnBrk="1" hangingPunct="1"/>
            <a:r>
              <a:rPr lang="en-US" sz="2600" dirty="0">
                <a:solidFill>
                  <a:schemeClr val="accent1"/>
                </a:solidFill>
              </a:rPr>
              <a:t>This slip can be completed by any authorized clinic staff </a:t>
            </a:r>
            <a:r>
              <a:rPr lang="en-US" sz="2600" u="sng" dirty="0" smtClean="0">
                <a:solidFill>
                  <a:schemeClr val="accent1"/>
                </a:solidFill>
              </a:rPr>
              <a:t>except</a:t>
            </a:r>
            <a:r>
              <a:rPr lang="en-US" sz="2600" dirty="0" smtClean="0">
                <a:solidFill>
                  <a:schemeClr val="accent1"/>
                </a:solidFill>
              </a:rPr>
              <a:t> in the case of indicating “RESUME”</a:t>
            </a:r>
          </a:p>
          <a:p>
            <a:pPr lvl="1" eaLnBrk="1" hangingPunct="1"/>
            <a:r>
              <a:rPr lang="en-US" sz="2200" dirty="0" smtClean="0">
                <a:solidFill>
                  <a:schemeClr val="accent1"/>
                </a:solidFill>
              </a:rPr>
              <a:t>Only authorized prescribers can indicate “RESUME”</a:t>
            </a:r>
            <a:endParaRPr lang="en-US" sz="2200" dirty="0" smtClean="0"/>
          </a:p>
          <a:p>
            <a:pPr eaLnBrk="1" hangingPunct="1"/>
            <a:r>
              <a:rPr lang="en-US" sz="2600" dirty="0" smtClean="0"/>
              <a:t>Double check the accuracy of all entries</a:t>
            </a:r>
          </a:p>
          <a:p>
            <a:pPr eaLnBrk="1" hangingPunct="1"/>
            <a:r>
              <a:rPr lang="en-US" sz="2600" dirty="0" smtClean="0"/>
              <a:t>Errors may be corrected in blue or black ink by putting a line through and initialing </a:t>
            </a:r>
          </a:p>
          <a:p>
            <a:pPr eaLnBrk="1" hangingPunct="1"/>
            <a:r>
              <a:rPr lang="en-US" sz="2600" dirty="0" smtClean="0"/>
              <a:t>Retain the yellow copy for the participant study notebook in the clinic</a:t>
            </a:r>
          </a:p>
          <a:p>
            <a:pPr marL="469900" lvl="1" indent="-469900" eaLnBrk="1" hangingPunct="1">
              <a:buClr>
                <a:schemeClr val="bg2"/>
              </a:buClr>
              <a:buSzPct val="70000"/>
              <a:buFont typeface="Wingdings" pitchFamily="-111" charset="2"/>
              <a:buChar char="o"/>
            </a:pPr>
            <a:r>
              <a:rPr lang="en-US" sz="2600" b="1" dirty="0" smtClean="0"/>
              <a:t>Fax and then deliver (batched) </a:t>
            </a:r>
            <a:r>
              <a:rPr lang="en-US" sz="2600" dirty="0" smtClean="0"/>
              <a:t>white copy to pharmacy</a:t>
            </a:r>
          </a:p>
          <a:p>
            <a:pPr marL="469900" lvl="1" indent="-469900" eaLnBrk="1" hangingPunct="1">
              <a:buClr>
                <a:schemeClr val="bg2"/>
              </a:buClr>
              <a:buSzPct val="70000"/>
              <a:buFont typeface="Wingdings" pitchFamily="-111" charset="2"/>
              <a:buChar char="o"/>
            </a:pPr>
            <a:r>
              <a:rPr lang="en-US" sz="2600" dirty="0" smtClean="0"/>
              <a:t>Once </a:t>
            </a:r>
            <a:r>
              <a:rPr lang="en-US" sz="2600" dirty="0"/>
              <a:t>the white and yellow copies are separated errors must be corrected on each sheet separately</a:t>
            </a:r>
          </a:p>
          <a:p>
            <a:pPr eaLnBrk="1" hangingPunct="1"/>
            <a:endParaRPr lang="en-US" sz="2600" dirty="0" smtClean="0"/>
          </a:p>
          <a:p>
            <a:pPr eaLnBrk="1" hangingPunct="1"/>
            <a:endParaRPr lang="en-US" sz="2800" dirty="0" smtClean="0"/>
          </a:p>
          <a:p>
            <a:pPr eaLnBrk="1" hangingPunct="1">
              <a:buFont typeface="Wingdings" pitchFamily="-111" charset="2"/>
              <a:buNone/>
            </a:pPr>
            <a:endParaRPr lang="en-US" sz="2800" dirty="0" smtClean="0"/>
          </a:p>
        </p:txBody>
      </p:sp>
    </p:spTree>
    <p:extLst>
      <p:ext uri="{BB962C8B-B14F-4D97-AF65-F5344CB8AC3E}">
        <p14:creationId xmlns:p14="http://schemas.microsoft.com/office/powerpoint/2010/main" val="11341449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38200"/>
          </a:xfrm>
        </p:spPr>
        <p:txBody>
          <a:bodyPr/>
          <a:lstStyle/>
          <a:p>
            <a:r>
              <a:rPr lang="en-US" dirty="0" smtClean="0"/>
              <a:t>Reference Materials</a:t>
            </a:r>
            <a:endParaRPr lang="en-US" dirty="0"/>
          </a:p>
        </p:txBody>
      </p:sp>
      <p:sp>
        <p:nvSpPr>
          <p:cNvPr id="3" name="Content Placeholder 2"/>
          <p:cNvSpPr>
            <a:spLocks noGrp="1"/>
          </p:cNvSpPr>
          <p:nvPr>
            <p:ph idx="1"/>
          </p:nvPr>
        </p:nvSpPr>
        <p:spPr/>
        <p:txBody>
          <a:bodyPr/>
          <a:lstStyle/>
          <a:p>
            <a:r>
              <a:rPr lang="en-US" dirty="0" smtClean="0"/>
              <a:t>MTN-028 Protocol, Version 1.0</a:t>
            </a:r>
          </a:p>
          <a:p>
            <a:pPr lvl="1"/>
            <a:r>
              <a:rPr lang="en-US" dirty="0" smtClean="0"/>
              <a:t>Section 6</a:t>
            </a:r>
          </a:p>
          <a:p>
            <a:r>
              <a:rPr lang="en-US" dirty="0" smtClean="0"/>
              <a:t>MTN-028 SSP </a:t>
            </a:r>
          </a:p>
          <a:p>
            <a:pPr lvl="1"/>
            <a:r>
              <a:rPr lang="en-US" dirty="0" smtClean="0"/>
              <a:t>Section 7</a:t>
            </a:r>
          </a:p>
          <a:p>
            <a:r>
              <a:rPr lang="en-US" dirty="0"/>
              <a:t>Site-Specific Clinic Study Product Accountability and Destruction SOP (non-pharmacy) for </a:t>
            </a:r>
            <a:r>
              <a:rPr lang="en-US" dirty="0" smtClean="0"/>
              <a:t>MTN-028</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381000"/>
            <a:ext cx="8229600" cy="1066800"/>
          </a:xfrm>
        </p:spPr>
        <p:txBody>
          <a:bodyPr/>
          <a:lstStyle/>
          <a:p>
            <a:pPr eaLnBrk="1" hangingPunct="1"/>
            <a:r>
              <a:rPr lang="en-US" dirty="0" smtClean="0"/>
              <a:t>IVR Request Slip Completion</a:t>
            </a:r>
          </a:p>
        </p:txBody>
      </p:sp>
      <p:sp>
        <p:nvSpPr>
          <p:cNvPr id="40963" name="Rectangle 3"/>
          <p:cNvSpPr>
            <a:spLocks noGrp="1" noChangeArrowheads="1"/>
          </p:cNvSpPr>
          <p:nvPr>
            <p:ph type="body" idx="1"/>
          </p:nvPr>
        </p:nvSpPr>
        <p:spPr/>
        <p:txBody>
          <a:bodyPr/>
          <a:lstStyle/>
          <a:p>
            <a:pPr eaLnBrk="1" hangingPunct="1"/>
            <a:r>
              <a:rPr lang="en-US" sz="2800" b="1" dirty="0" smtClean="0"/>
              <a:t>RE-SUPPLY</a:t>
            </a:r>
          </a:p>
          <a:p>
            <a:pPr lvl="1" eaLnBrk="1" hangingPunct="1"/>
            <a:r>
              <a:rPr lang="en-US" dirty="0" smtClean="0"/>
              <a:t>Used by clinic staff to communicate to pharmacist the study product quantity to be re-supplied to each participant at follow-up visits (scheduled and unscheduled/interim visits)</a:t>
            </a:r>
          </a:p>
          <a:p>
            <a:pPr lvl="2" eaLnBrk="1" hangingPunct="1"/>
            <a:r>
              <a:rPr lang="en-US" sz="2800" dirty="0" smtClean="0"/>
              <a:t>One IVR</a:t>
            </a:r>
          </a:p>
          <a:p>
            <a:pPr lvl="2" eaLnBrk="1" hangingPunct="1"/>
            <a:r>
              <a:rPr lang="en-US" sz="2800" i="1" u="sng" dirty="0" smtClean="0"/>
              <a:t>Never more than one IVR</a:t>
            </a:r>
            <a:endParaRPr lang="en-US" sz="2400" i="1" u="sng" dirty="0" smtClean="0"/>
          </a:p>
          <a:p>
            <a:pPr lvl="1" eaLnBrk="1" hangingPunct="1">
              <a:buNone/>
            </a:pPr>
            <a:endParaRPr lang="en-US" sz="2400" dirty="0" smtClean="0"/>
          </a:p>
          <a:p>
            <a:pPr eaLnBrk="1" hangingPunct="1">
              <a:buFont typeface="Wingdings" pitchFamily="-111" charset="2"/>
              <a:buNone/>
            </a:pPr>
            <a:endParaRPr lang="en-US" sz="2800" dirty="0" smtClean="0"/>
          </a:p>
        </p:txBody>
      </p:sp>
    </p:spTree>
    <p:extLst>
      <p:ext uri="{BB962C8B-B14F-4D97-AF65-F5344CB8AC3E}">
        <p14:creationId xmlns:p14="http://schemas.microsoft.com/office/powerpoint/2010/main" val="425318848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38200"/>
          </a:xfrm>
        </p:spPr>
        <p:txBody>
          <a:bodyPr/>
          <a:lstStyle/>
          <a:p>
            <a:r>
              <a:rPr lang="en-US" dirty="0" smtClean="0"/>
              <a:t>IVR RE-SUPPLY</a:t>
            </a:r>
            <a:endParaRPr lang="en-US" dirty="0"/>
          </a:p>
        </p:txBody>
      </p:sp>
      <p:sp>
        <p:nvSpPr>
          <p:cNvPr id="3" name="Content Placeholder 2"/>
          <p:cNvSpPr>
            <a:spLocks noGrp="1"/>
          </p:cNvSpPr>
          <p:nvPr>
            <p:ph idx="1"/>
          </p:nvPr>
        </p:nvSpPr>
        <p:spPr>
          <a:xfrm>
            <a:off x="0" y="1524000"/>
            <a:ext cx="8991600" cy="5334000"/>
          </a:xfrm>
        </p:spPr>
        <p:txBody>
          <a:bodyPr/>
          <a:lstStyle/>
          <a:p>
            <a:r>
              <a:rPr lang="en-US" dirty="0"/>
              <a:t>At </a:t>
            </a:r>
            <a:r>
              <a:rPr lang="en-US" dirty="0" smtClean="0"/>
              <a:t>minimum</a:t>
            </a:r>
            <a:r>
              <a:rPr lang="en-US" dirty="0"/>
              <a:t>, </a:t>
            </a:r>
            <a:r>
              <a:rPr lang="en-US" dirty="0" smtClean="0"/>
              <a:t>the </a:t>
            </a:r>
            <a:r>
              <a:rPr lang="en-US" dirty="0"/>
              <a:t>following procedures must be conducted in order to dispense study </a:t>
            </a:r>
            <a:r>
              <a:rPr lang="en-US" dirty="0" smtClean="0"/>
              <a:t>product at follow-up:</a:t>
            </a:r>
          </a:p>
          <a:p>
            <a:pPr lvl="1"/>
            <a:r>
              <a:rPr lang="en-US" dirty="0" smtClean="0"/>
              <a:t>AE </a:t>
            </a:r>
            <a:r>
              <a:rPr lang="en-US" dirty="0"/>
              <a:t>assessment and clinical </a:t>
            </a:r>
            <a:r>
              <a:rPr lang="en-US" dirty="0" smtClean="0"/>
              <a:t>management</a:t>
            </a:r>
          </a:p>
          <a:p>
            <a:pPr lvl="2"/>
            <a:r>
              <a:rPr lang="en-US" dirty="0" smtClean="0"/>
              <a:t>Protocol Section 8 </a:t>
            </a:r>
          </a:p>
          <a:p>
            <a:pPr lvl="1"/>
            <a:r>
              <a:rPr lang="en-US" dirty="0"/>
              <a:t>P</a:t>
            </a:r>
            <a:r>
              <a:rPr lang="en-US" dirty="0" smtClean="0"/>
              <a:t>regnancy </a:t>
            </a:r>
            <a:r>
              <a:rPr lang="en-US" dirty="0"/>
              <a:t>test and/or HIV </a:t>
            </a:r>
            <a:r>
              <a:rPr lang="en-US" dirty="0" smtClean="0"/>
              <a:t>test, if indicated/</a:t>
            </a:r>
            <a:r>
              <a:rPr lang="en-US" dirty="0" err="1" smtClean="0"/>
              <a:t>IoR</a:t>
            </a:r>
            <a:r>
              <a:rPr lang="en-US" dirty="0" smtClean="0"/>
              <a:t> discretion</a:t>
            </a:r>
          </a:p>
          <a:p>
            <a:pPr lvl="2"/>
            <a:r>
              <a:rPr lang="en-US" dirty="0" smtClean="0"/>
              <a:t>Must </a:t>
            </a:r>
            <a:r>
              <a:rPr lang="en-US" dirty="0"/>
              <a:t>be negative prior to </a:t>
            </a:r>
            <a:r>
              <a:rPr lang="en-US" dirty="0" smtClean="0"/>
              <a:t>IVR re-supply </a:t>
            </a:r>
            <a:endParaRPr lang="en-US" dirty="0"/>
          </a:p>
          <a:p>
            <a:pPr lvl="1"/>
            <a:r>
              <a:rPr lang="en-US" dirty="0" smtClean="0"/>
              <a:t>Collection </a:t>
            </a:r>
            <a:r>
              <a:rPr lang="en-US" dirty="0"/>
              <a:t>of </a:t>
            </a:r>
            <a:r>
              <a:rPr lang="en-US" dirty="0" smtClean="0"/>
              <a:t>used/unused IVR, </a:t>
            </a:r>
            <a:r>
              <a:rPr lang="en-US" dirty="0"/>
              <a:t>if </a:t>
            </a:r>
            <a:r>
              <a:rPr lang="en-US" dirty="0" smtClean="0"/>
              <a:t>available </a:t>
            </a:r>
            <a:endParaRPr lang="en-US" dirty="0"/>
          </a:p>
          <a:p>
            <a:pPr lvl="1"/>
            <a:r>
              <a:rPr lang="en-US" dirty="0" smtClean="0"/>
              <a:t>Adherence </a:t>
            </a:r>
            <a:r>
              <a:rPr lang="en-US" dirty="0"/>
              <a:t>Counseling/Vaginal Ring Use Instructions, as </a:t>
            </a:r>
            <a:r>
              <a:rPr lang="en-US" dirty="0" smtClean="0"/>
              <a:t>needed</a:t>
            </a:r>
            <a:endParaRPr lang="en-US" dirty="0"/>
          </a:p>
        </p:txBody>
      </p:sp>
    </p:spTree>
    <p:extLst>
      <p:ext uri="{BB962C8B-B14F-4D97-AF65-F5344CB8AC3E}">
        <p14:creationId xmlns:p14="http://schemas.microsoft.com/office/powerpoint/2010/main" val="253523881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0" y="-342900"/>
            <a:ext cx="9144000" cy="0"/>
          </a:xfrm>
          <a:prstGeom prst="rect">
            <a:avLst/>
          </a:prstGeom>
          <a:noFill/>
          <a:ln w="9525">
            <a:noFill/>
            <a:miter lim="800000"/>
            <a:headEnd/>
            <a:tailEnd/>
          </a:ln>
        </p:spPr>
        <p:txBody>
          <a:bodyPr anchor="ctr">
            <a:spAutoFit/>
          </a:bodyPr>
          <a:lstStyle/>
          <a:p>
            <a:endParaRPr lang="en-US" dirty="0"/>
          </a:p>
        </p:txBody>
      </p:sp>
      <p:sp>
        <p:nvSpPr>
          <p:cNvPr id="6" name="TextBox 5"/>
          <p:cNvSpPr txBox="1"/>
          <p:nvPr/>
        </p:nvSpPr>
        <p:spPr>
          <a:xfrm>
            <a:off x="457200" y="15240"/>
            <a:ext cx="7924800" cy="400110"/>
          </a:xfrm>
          <a:prstGeom prst="rect">
            <a:avLst/>
          </a:prstGeom>
          <a:noFill/>
        </p:spPr>
        <p:txBody>
          <a:bodyPr wrap="square" rtlCol="0">
            <a:spAutoFit/>
          </a:bodyPr>
          <a:lstStyle/>
          <a:p>
            <a:pPr algn="ctr"/>
            <a:r>
              <a:rPr lang="en-US" sz="2000" b="1" dirty="0" smtClean="0">
                <a:latin typeface="+mj-lt"/>
              </a:rPr>
              <a:t>MTN-028 </a:t>
            </a:r>
            <a:r>
              <a:rPr lang="en-US" sz="2000" b="1" dirty="0">
                <a:latin typeface="+mj-lt"/>
              </a:rPr>
              <a:t>Intravaginal Ring Request Slip</a:t>
            </a: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415350"/>
            <a:ext cx="5791199" cy="6366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125030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381000"/>
            <a:ext cx="8229600" cy="1066800"/>
          </a:xfrm>
        </p:spPr>
        <p:txBody>
          <a:bodyPr/>
          <a:lstStyle/>
          <a:p>
            <a:pPr eaLnBrk="1" hangingPunct="1"/>
            <a:r>
              <a:rPr lang="en-US" dirty="0" smtClean="0"/>
              <a:t>IVR Request Slip Completion</a:t>
            </a:r>
          </a:p>
        </p:txBody>
      </p:sp>
      <p:sp>
        <p:nvSpPr>
          <p:cNvPr id="40963" name="Rectangle 3"/>
          <p:cNvSpPr>
            <a:spLocks noGrp="1" noChangeArrowheads="1"/>
          </p:cNvSpPr>
          <p:nvPr>
            <p:ph type="body" idx="1"/>
          </p:nvPr>
        </p:nvSpPr>
        <p:spPr/>
        <p:txBody>
          <a:bodyPr/>
          <a:lstStyle/>
          <a:p>
            <a:pPr eaLnBrk="1" hangingPunct="1"/>
            <a:r>
              <a:rPr lang="en-US" sz="2800" b="1" dirty="0" smtClean="0"/>
              <a:t>HOLD</a:t>
            </a:r>
          </a:p>
          <a:p>
            <a:pPr lvl="1" eaLnBrk="1" hangingPunct="1"/>
            <a:r>
              <a:rPr lang="en-US" sz="3600" dirty="0" smtClean="0"/>
              <a:t>Used </a:t>
            </a:r>
            <a:r>
              <a:rPr lang="en-US" sz="3600" dirty="0"/>
              <a:t>by clinic staff to communicate to pharmacist </a:t>
            </a:r>
            <a:r>
              <a:rPr lang="en-US" sz="3600" dirty="0" smtClean="0"/>
              <a:t>that the participant has a temporary </a:t>
            </a:r>
            <a:r>
              <a:rPr lang="en-US" sz="3600" dirty="0" smtClean="0"/>
              <a:t>IVR </a:t>
            </a:r>
            <a:r>
              <a:rPr lang="en-US" sz="3600" dirty="0" smtClean="0"/>
              <a:t>hold due to a clinical/safety reason(s)</a:t>
            </a:r>
          </a:p>
          <a:p>
            <a:pPr lvl="1" eaLnBrk="1" hangingPunct="1"/>
            <a:r>
              <a:rPr lang="en-US" sz="3600" dirty="0" smtClean="0"/>
              <a:t>Record reason for hold</a:t>
            </a:r>
            <a:endParaRPr lang="en-US" sz="3600" dirty="0"/>
          </a:p>
          <a:p>
            <a:pPr lvl="1" eaLnBrk="1" hangingPunct="1"/>
            <a:endParaRPr lang="en-US" sz="2400" dirty="0" smtClean="0"/>
          </a:p>
          <a:p>
            <a:pPr lvl="1" eaLnBrk="1" hangingPunct="1"/>
            <a:endParaRPr lang="en-US" sz="2400" dirty="0" smtClean="0"/>
          </a:p>
          <a:p>
            <a:pPr eaLnBrk="1" hangingPunct="1">
              <a:buFont typeface="Wingdings" pitchFamily="-111" charset="2"/>
              <a:buNone/>
            </a:pPr>
            <a:endParaRPr lang="en-US" sz="2800" dirty="0" smtClean="0"/>
          </a:p>
        </p:txBody>
      </p:sp>
    </p:spTree>
    <p:extLst>
      <p:ext uri="{BB962C8B-B14F-4D97-AF65-F5344CB8AC3E}">
        <p14:creationId xmlns:p14="http://schemas.microsoft.com/office/powerpoint/2010/main" val="146841362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381000"/>
            <a:ext cx="8229600" cy="1066800"/>
          </a:xfrm>
        </p:spPr>
        <p:txBody>
          <a:bodyPr/>
          <a:lstStyle/>
          <a:p>
            <a:pPr eaLnBrk="1" hangingPunct="1"/>
            <a:r>
              <a:rPr lang="en-US" dirty="0" smtClean="0"/>
              <a:t>IVR Request Slip Completion</a:t>
            </a:r>
          </a:p>
        </p:txBody>
      </p:sp>
      <p:sp>
        <p:nvSpPr>
          <p:cNvPr id="40963" name="Rectangle 3"/>
          <p:cNvSpPr>
            <a:spLocks noGrp="1" noChangeArrowheads="1"/>
          </p:cNvSpPr>
          <p:nvPr>
            <p:ph type="body" idx="1"/>
          </p:nvPr>
        </p:nvSpPr>
        <p:spPr/>
        <p:txBody>
          <a:bodyPr/>
          <a:lstStyle/>
          <a:p>
            <a:pPr eaLnBrk="1" hangingPunct="1"/>
            <a:r>
              <a:rPr lang="en-US" sz="2800" b="1" dirty="0" smtClean="0"/>
              <a:t>RESUME</a:t>
            </a:r>
          </a:p>
          <a:p>
            <a:pPr lvl="1" eaLnBrk="1" hangingPunct="1"/>
            <a:r>
              <a:rPr lang="en-US" dirty="0" smtClean="0"/>
              <a:t>Once a product hold is in effect, the pharmacist will not dispense any study product to that participant until a subsequent request slip is received and “RESUME” is marked on that request slip</a:t>
            </a:r>
          </a:p>
          <a:p>
            <a:pPr lvl="2" eaLnBrk="1" hangingPunct="1"/>
            <a:r>
              <a:rPr lang="en-US" sz="2800" dirty="0"/>
              <a:t>One </a:t>
            </a:r>
            <a:r>
              <a:rPr lang="en-US" sz="2800" dirty="0" smtClean="0"/>
              <a:t>IVR</a:t>
            </a:r>
          </a:p>
          <a:p>
            <a:pPr lvl="1" eaLnBrk="1" hangingPunct="1"/>
            <a:r>
              <a:rPr lang="en-US" dirty="0" smtClean="0"/>
              <a:t>Only an authorized prescriber indicated on the FDA 1572 form can initiate a VR resume</a:t>
            </a:r>
            <a:endParaRPr lang="en-US" dirty="0"/>
          </a:p>
          <a:p>
            <a:pPr lvl="1" eaLnBrk="1" hangingPunct="1"/>
            <a:endParaRPr lang="en-US" sz="2400" dirty="0" smtClean="0"/>
          </a:p>
          <a:p>
            <a:pPr lvl="1" eaLnBrk="1" hangingPunct="1"/>
            <a:endParaRPr lang="en-US" sz="2400" dirty="0" smtClean="0"/>
          </a:p>
          <a:p>
            <a:pPr eaLnBrk="1" hangingPunct="1">
              <a:buFont typeface="Wingdings" pitchFamily="-111" charset="2"/>
              <a:buNone/>
            </a:pPr>
            <a:endParaRPr lang="en-US" sz="2800" dirty="0" smtClean="0"/>
          </a:p>
        </p:txBody>
      </p:sp>
    </p:spTree>
    <p:extLst>
      <p:ext uri="{BB962C8B-B14F-4D97-AF65-F5344CB8AC3E}">
        <p14:creationId xmlns:p14="http://schemas.microsoft.com/office/powerpoint/2010/main" val="340354071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381000"/>
            <a:ext cx="8229600" cy="1066800"/>
          </a:xfrm>
        </p:spPr>
        <p:txBody>
          <a:bodyPr/>
          <a:lstStyle/>
          <a:p>
            <a:pPr eaLnBrk="1" hangingPunct="1"/>
            <a:r>
              <a:rPr lang="en-US" dirty="0" smtClean="0"/>
              <a:t>IVR Request Slip Completion</a:t>
            </a:r>
          </a:p>
        </p:txBody>
      </p:sp>
      <p:sp>
        <p:nvSpPr>
          <p:cNvPr id="40963" name="Rectangle 3"/>
          <p:cNvSpPr>
            <a:spLocks noGrp="1" noChangeArrowheads="1"/>
          </p:cNvSpPr>
          <p:nvPr>
            <p:ph type="body" idx="1"/>
          </p:nvPr>
        </p:nvSpPr>
        <p:spPr>
          <a:xfrm>
            <a:off x="381000" y="1676400"/>
            <a:ext cx="8229600" cy="4454525"/>
          </a:xfrm>
        </p:spPr>
        <p:txBody>
          <a:bodyPr/>
          <a:lstStyle/>
          <a:p>
            <a:pPr eaLnBrk="1" hangingPunct="1"/>
            <a:r>
              <a:rPr lang="en-US" sz="2800" b="1" dirty="0" smtClean="0"/>
              <a:t>PARTICIPANT DECLINE</a:t>
            </a:r>
          </a:p>
          <a:p>
            <a:pPr lvl="1" eaLnBrk="1" hangingPunct="1"/>
            <a:r>
              <a:rPr lang="en-US" dirty="0" smtClean="0"/>
              <a:t>If a participant decides that she does not want to use the IVR, then </a:t>
            </a:r>
            <a:r>
              <a:rPr lang="en-US" dirty="0"/>
              <a:t>the box for “</a:t>
            </a:r>
            <a:r>
              <a:rPr lang="en-US" dirty="0" smtClean="0"/>
              <a:t>PARTICIPANT DECLINE” </a:t>
            </a:r>
            <a:r>
              <a:rPr lang="en-US" dirty="0"/>
              <a:t>is </a:t>
            </a:r>
            <a:r>
              <a:rPr lang="en-US" dirty="0" smtClean="0"/>
              <a:t>marked</a:t>
            </a:r>
          </a:p>
          <a:p>
            <a:pPr lvl="1" eaLnBrk="1" hangingPunct="1"/>
            <a:r>
              <a:rPr lang="en-US" dirty="0" smtClean="0"/>
              <a:t>This is not a clinical hold and does not require a “RESUME’</a:t>
            </a:r>
          </a:p>
          <a:p>
            <a:pPr lvl="1" eaLnBrk="1" hangingPunct="1"/>
            <a:r>
              <a:rPr lang="en-US" dirty="0" smtClean="0"/>
              <a:t>When the participant wants to continue product, the clinic staff will complete a new request slip for RE-SUPPLY</a:t>
            </a:r>
          </a:p>
          <a:p>
            <a:pPr lvl="2" eaLnBrk="1" hangingPunct="1"/>
            <a:r>
              <a:rPr lang="en-US" dirty="0" smtClean="0"/>
              <a:t>One IVR</a:t>
            </a:r>
          </a:p>
          <a:p>
            <a:pPr marL="471487" lvl="1" indent="0" eaLnBrk="1" hangingPunct="1">
              <a:buNone/>
            </a:pPr>
            <a:endParaRPr lang="en-US" sz="2400" dirty="0" smtClean="0"/>
          </a:p>
          <a:p>
            <a:pPr eaLnBrk="1" hangingPunct="1">
              <a:buFont typeface="Wingdings" pitchFamily="-111" charset="2"/>
              <a:buNone/>
            </a:pPr>
            <a:endParaRPr lang="en-US" sz="2800" dirty="0" smtClean="0"/>
          </a:p>
        </p:txBody>
      </p:sp>
    </p:spTree>
    <p:extLst>
      <p:ext uri="{BB962C8B-B14F-4D97-AF65-F5344CB8AC3E}">
        <p14:creationId xmlns:p14="http://schemas.microsoft.com/office/powerpoint/2010/main" val="128407223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381000"/>
            <a:ext cx="8229600" cy="1066800"/>
          </a:xfrm>
        </p:spPr>
        <p:txBody>
          <a:bodyPr/>
          <a:lstStyle/>
          <a:p>
            <a:pPr eaLnBrk="1" hangingPunct="1"/>
            <a:r>
              <a:rPr lang="en-US" dirty="0" smtClean="0"/>
              <a:t>IVR Request Slip Completion</a:t>
            </a:r>
          </a:p>
        </p:txBody>
      </p:sp>
      <p:sp>
        <p:nvSpPr>
          <p:cNvPr id="40963" name="Rectangle 3"/>
          <p:cNvSpPr>
            <a:spLocks noGrp="1" noChangeArrowheads="1"/>
          </p:cNvSpPr>
          <p:nvPr>
            <p:ph type="body" idx="1"/>
          </p:nvPr>
        </p:nvSpPr>
        <p:spPr>
          <a:xfrm>
            <a:off x="304800" y="1676400"/>
            <a:ext cx="8382000" cy="4454525"/>
          </a:xfrm>
        </p:spPr>
        <p:txBody>
          <a:bodyPr/>
          <a:lstStyle/>
          <a:p>
            <a:pPr eaLnBrk="1" hangingPunct="1"/>
            <a:r>
              <a:rPr lang="en-US" sz="2800" b="1" dirty="0" smtClean="0"/>
              <a:t>PERMANENT DISCONTINUATION</a:t>
            </a:r>
          </a:p>
          <a:p>
            <a:pPr lvl="1" eaLnBrk="1" hangingPunct="1"/>
            <a:r>
              <a:rPr lang="en-US" dirty="0" smtClean="0"/>
              <a:t>If study clinician determines that a participant should permanently stop IVR use due to safety reason(s), then the box for “PERMANENT DISCONTINUATION” is marked</a:t>
            </a:r>
          </a:p>
          <a:p>
            <a:pPr lvl="1" eaLnBrk="1" hangingPunct="1"/>
            <a:r>
              <a:rPr lang="en-US" dirty="0" smtClean="0"/>
              <a:t>Indicate reason for permanent discontinuation</a:t>
            </a:r>
          </a:p>
          <a:p>
            <a:pPr lvl="1" eaLnBrk="1" hangingPunct="1"/>
            <a:r>
              <a:rPr lang="en-US" dirty="0" smtClean="0"/>
              <a:t>Future IVR </a:t>
            </a:r>
            <a:r>
              <a:rPr lang="en-US" dirty="0" smtClean="0"/>
              <a:t>request slips </a:t>
            </a:r>
            <a:r>
              <a:rPr lang="en-US" dirty="0" smtClean="0"/>
              <a:t>will no longer be completed at the participant’s remaining study visits</a:t>
            </a:r>
          </a:p>
          <a:p>
            <a:pPr lvl="1" eaLnBrk="1" hangingPunct="1"/>
            <a:endParaRPr lang="en-US" sz="2400" dirty="0" smtClean="0"/>
          </a:p>
          <a:p>
            <a:pPr eaLnBrk="1" hangingPunct="1">
              <a:buFont typeface="Wingdings" pitchFamily="-111" charset="2"/>
              <a:buNone/>
            </a:pPr>
            <a:endParaRPr lang="en-US" sz="2800" dirty="0" smtClean="0"/>
          </a:p>
        </p:txBody>
      </p:sp>
    </p:spTree>
    <p:extLst>
      <p:ext uri="{BB962C8B-B14F-4D97-AF65-F5344CB8AC3E}">
        <p14:creationId xmlns:p14="http://schemas.microsoft.com/office/powerpoint/2010/main" val="126310886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381000"/>
            <a:ext cx="8229600" cy="1066800"/>
          </a:xfrm>
        </p:spPr>
        <p:txBody>
          <a:bodyPr/>
          <a:lstStyle/>
          <a:p>
            <a:pPr eaLnBrk="1" hangingPunct="1"/>
            <a:r>
              <a:rPr lang="en-US" dirty="0" smtClean="0"/>
              <a:t>IVR Request Slip Completion</a:t>
            </a:r>
          </a:p>
        </p:txBody>
      </p:sp>
      <p:sp>
        <p:nvSpPr>
          <p:cNvPr id="40963" name="Rectangle 3"/>
          <p:cNvSpPr>
            <a:spLocks noGrp="1" noChangeArrowheads="1"/>
          </p:cNvSpPr>
          <p:nvPr>
            <p:ph type="body" idx="1"/>
          </p:nvPr>
        </p:nvSpPr>
        <p:spPr>
          <a:xfrm>
            <a:off x="457200" y="1828800"/>
            <a:ext cx="8229600" cy="4302125"/>
          </a:xfrm>
        </p:spPr>
        <p:txBody>
          <a:bodyPr/>
          <a:lstStyle/>
          <a:p>
            <a:pPr eaLnBrk="1" hangingPunct="1"/>
            <a:r>
              <a:rPr lang="en-US" sz="2800" b="1" dirty="0" smtClean="0"/>
              <a:t>PRODUCT USE PERIOD COMPLETED</a:t>
            </a:r>
          </a:p>
          <a:p>
            <a:pPr lvl="1" eaLnBrk="1" hangingPunct="1"/>
            <a:r>
              <a:rPr lang="en-US" dirty="0" smtClean="0"/>
              <a:t>Used by clinic staff to communicate to the pharmacy when the participant has </a:t>
            </a:r>
            <a:r>
              <a:rPr lang="en-US" u="sng" dirty="0" smtClean="0"/>
              <a:t>completed</a:t>
            </a:r>
            <a:r>
              <a:rPr lang="en-US" dirty="0" smtClean="0"/>
              <a:t> or </a:t>
            </a:r>
            <a:r>
              <a:rPr lang="en-US" u="sng" dirty="0" smtClean="0"/>
              <a:t>withdrawn</a:t>
            </a:r>
            <a:r>
              <a:rPr lang="en-US" dirty="0" smtClean="0"/>
              <a:t> from the study</a:t>
            </a:r>
          </a:p>
          <a:p>
            <a:pPr marL="471487" lvl="1" indent="0" eaLnBrk="1" hangingPunct="1">
              <a:buNone/>
            </a:pPr>
            <a:endParaRPr lang="en-US" sz="2400" dirty="0" smtClean="0"/>
          </a:p>
          <a:p>
            <a:pPr lvl="1" eaLnBrk="1" hangingPunct="1"/>
            <a:endParaRPr lang="en-US" sz="2400" dirty="0" smtClean="0"/>
          </a:p>
          <a:p>
            <a:pPr eaLnBrk="1" hangingPunct="1">
              <a:buFont typeface="Wingdings" pitchFamily="-111" charset="2"/>
              <a:buNone/>
            </a:pPr>
            <a:endParaRPr lang="en-US" sz="2800" dirty="0" smtClean="0"/>
          </a:p>
        </p:txBody>
      </p:sp>
    </p:spTree>
    <p:extLst>
      <p:ext uri="{BB962C8B-B14F-4D97-AF65-F5344CB8AC3E}">
        <p14:creationId xmlns:p14="http://schemas.microsoft.com/office/powerpoint/2010/main" val="242331275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38200"/>
          </a:xfrm>
        </p:spPr>
        <p:txBody>
          <a:bodyPr/>
          <a:lstStyle/>
          <a:p>
            <a:r>
              <a:rPr lang="en-US" dirty="0" smtClean="0"/>
              <a:t>IVR Request Slip</a:t>
            </a:r>
            <a:endParaRPr lang="en-US" dirty="0"/>
          </a:p>
        </p:txBody>
      </p:sp>
      <p:sp>
        <p:nvSpPr>
          <p:cNvPr id="3" name="Content Placeholder 2"/>
          <p:cNvSpPr>
            <a:spLocks noGrp="1"/>
          </p:cNvSpPr>
          <p:nvPr>
            <p:ph idx="1"/>
          </p:nvPr>
        </p:nvSpPr>
        <p:spPr/>
        <p:txBody>
          <a:bodyPr/>
          <a:lstStyle/>
          <a:p>
            <a:r>
              <a:rPr lang="en-US" b="1" dirty="0" smtClean="0"/>
              <a:t>At minimum</a:t>
            </a:r>
            <a:r>
              <a:rPr lang="en-US" dirty="0" smtClean="0"/>
              <a:t>, the Request Slip should be used for:</a:t>
            </a:r>
          </a:p>
          <a:p>
            <a:pPr lvl="1"/>
            <a:r>
              <a:rPr lang="en-US" dirty="0" smtClean="0"/>
              <a:t>One scheduled </a:t>
            </a:r>
            <a:r>
              <a:rPr lang="en-US" u="sng" dirty="0" smtClean="0"/>
              <a:t>Product Use Period Completed</a:t>
            </a:r>
          </a:p>
          <a:p>
            <a:pPr lvl="1"/>
            <a:r>
              <a:rPr lang="en-US" dirty="0" smtClean="0"/>
              <a:t>Day 28, Visit 9</a:t>
            </a:r>
          </a:p>
        </p:txBody>
      </p:sp>
    </p:spTree>
    <p:extLst>
      <p:ext uri="{BB962C8B-B14F-4D97-AF65-F5344CB8AC3E}">
        <p14:creationId xmlns:p14="http://schemas.microsoft.com/office/powerpoint/2010/main" val="190168998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38200"/>
          </a:xfrm>
        </p:spPr>
        <p:txBody>
          <a:bodyPr/>
          <a:lstStyle/>
          <a:p>
            <a:r>
              <a:rPr lang="en-US" dirty="0" smtClean="0"/>
              <a:t>Retrieval of IVR</a:t>
            </a:r>
            <a:endParaRPr lang="en-US" dirty="0"/>
          </a:p>
        </p:txBody>
      </p:sp>
      <p:sp>
        <p:nvSpPr>
          <p:cNvPr id="3" name="Content Placeholder 2"/>
          <p:cNvSpPr>
            <a:spLocks noGrp="1"/>
          </p:cNvSpPr>
          <p:nvPr>
            <p:ph idx="1"/>
          </p:nvPr>
        </p:nvSpPr>
        <p:spPr/>
        <p:txBody>
          <a:bodyPr/>
          <a:lstStyle/>
          <a:p>
            <a:r>
              <a:rPr lang="en-US" dirty="0" smtClean="0"/>
              <a:t>Review protocol section 6.4.4 for guidelines regarding ring retrieval following discontinuation, hold and Final Clinic Visit</a:t>
            </a:r>
          </a:p>
          <a:p>
            <a:r>
              <a:rPr lang="en-US" dirty="0" smtClean="0"/>
              <a:t>Document all efforts to retrieve study product </a:t>
            </a:r>
            <a:r>
              <a:rPr lang="en-US" dirty="0"/>
              <a:t>in chart </a:t>
            </a:r>
            <a:r>
              <a:rPr lang="en-US" dirty="0" smtClean="0"/>
              <a:t>notes, if study product is not returned by the participant</a:t>
            </a:r>
            <a:endParaRPr lang="en-US" dirty="0"/>
          </a:p>
        </p:txBody>
      </p:sp>
    </p:spTree>
    <p:extLst>
      <p:ext uri="{BB962C8B-B14F-4D97-AF65-F5344CB8AC3E}">
        <p14:creationId xmlns:p14="http://schemas.microsoft.com/office/powerpoint/2010/main" val="29910167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14400"/>
          </a:xfrm>
        </p:spPr>
        <p:txBody>
          <a:bodyPr/>
          <a:lstStyle/>
          <a:p>
            <a:r>
              <a:rPr lang="en-US" dirty="0" smtClean="0"/>
              <a:t>Study Product Regimen</a:t>
            </a:r>
            <a:endParaRPr lang="en-US" dirty="0"/>
          </a:p>
        </p:txBody>
      </p:sp>
      <p:sp>
        <p:nvSpPr>
          <p:cNvPr id="3" name="Content Placeholder 2"/>
          <p:cNvSpPr>
            <a:spLocks noGrp="1"/>
          </p:cNvSpPr>
          <p:nvPr>
            <p:ph idx="1"/>
          </p:nvPr>
        </p:nvSpPr>
        <p:spPr>
          <a:xfrm>
            <a:off x="381000" y="1600200"/>
            <a:ext cx="8229600" cy="5029200"/>
          </a:xfrm>
        </p:spPr>
        <p:txBody>
          <a:bodyPr/>
          <a:lstStyle/>
          <a:p>
            <a:r>
              <a:rPr lang="en-US" dirty="0"/>
              <a:t>One IVR will be inserted into the participant’s vagina at: </a:t>
            </a:r>
          </a:p>
          <a:p>
            <a:pPr lvl="1"/>
            <a:r>
              <a:rPr lang="en-US" dirty="0"/>
              <a:t>Enrollment Visit (Visit 2) </a:t>
            </a:r>
            <a:endParaRPr lang="en-US" dirty="0" smtClean="0"/>
          </a:p>
          <a:p>
            <a:pPr marL="471487" lvl="1" indent="0">
              <a:buNone/>
            </a:pPr>
            <a:endParaRPr lang="en-US" dirty="0"/>
          </a:p>
          <a:p>
            <a:r>
              <a:rPr lang="en-US" dirty="0" smtClean="0"/>
              <a:t>Each </a:t>
            </a:r>
            <a:r>
              <a:rPr lang="en-US" dirty="0"/>
              <a:t>participant is anticipated to use </a:t>
            </a:r>
            <a:r>
              <a:rPr lang="en-US" b="1" u="sng" dirty="0"/>
              <a:t>one IVR</a:t>
            </a:r>
            <a:r>
              <a:rPr lang="en-US" dirty="0"/>
              <a:t> for a duration of approximately </a:t>
            </a:r>
            <a:r>
              <a:rPr lang="en-US" b="1" u="sng" dirty="0"/>
              <a:t>28 days</a:t>
            </a:r>
          </a:p>
          <a:p>
            <a:pPr marL="0" indent="0">
              <a:buNone/>
            </a:pPr>
            <a:endParaRPr lang="en-US" dirty="0"/>
          </a:p>
        </p:txBody>
      </p:sp>
    </p:spTree>
    <p:extLst>
      <p:ext uri="{BB962C8B-B14F-4D97-AF65-F5344CB8AC3E}">
        <p14:creationId xmlns:p14="http://schemas.microsoft.com/office/powerpoint/2010/main" val="204620011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14400"/>
          </a:xfrm>
        </p:spPr>
        <p:txBody>
          <a:bodyPr/>
          <a:lstStyle/>
          <a:p>
            <a:r>
              <a:rPr lang="en-US" dirty="0"/>
              <a:t>Retrieval of </a:t>
            </a:r>
            <a:r>
              <a:rPr lang="en-US" dirty="0" smtClean="0"/>
              <a:t>IVR</a:t>
            </a:r>
            <a:endParaRPr lang="en-US" dirty="0"/>
          </a:p>
        </p:txBody>
      </p:sp>
      <p:sp>
        <p:nvSpPr>
          <p:cNvPr id="3" name="TextBox 2"/>
          <p:cNvSpPr txBox="1"/>
          <p:nvPr/>
        </p:nvSpPr>
        <p:spPr>
          <a:xfrm>
            <a:off x="518060" y="5029200"/>
            <a:ext cx="8401694" cy="1200329"/>
          </a:xfrm>
          <a:prstGeom prst="rect">
            <a:avLst/>
          </a:prstGeom>
          <a:noFill/>
        </p:spPr>
        <p:txBody>
          <a:bodyPr wrap="square" rtlCol="0">
            <a:spAutoFit/>
          </a:bodyPr>
          <a:lstStyle/>
          <a:p>
            <a:r>
              <a:rPr lang="en-US" sz="2400" dirty="0" smtClean="0">
                <a:solidFill>
                  <a:srgbClr val="C00000"/>
                </a:solidFill>
                <a:latin typeface="Arial" panose="020B0604020202020204" pitchFamily="34" charset="0"/>
                <a:cs typeface="Arial" panose="020B0604020202020204" pitchFamily="34" charset="0"/>
              </a:rPr>
              <a:t>If not retrieved within timeframe stated above, the MTN-028 PSRT must be informed. All attempts to retrieve product should be documented.</a:t>
            </a:r>
            <a:endParaRPr lang="en-US" sz="2400" dirty="0">
              <a:solidFill>
                <a:srgbClr val="C00000"/>
              </a:solidFill>
              <a:latin typeface="Arial" panose="020B0604020202020204" pitchFamily="34" charset="0"/>
              <a:cs typeface="Arial" panose="020B0604020202020204" pitchFamily="34"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256" y="2057400"/>
            <a:ext cx="9067800" cy="23985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0659395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14400"/>
          </a:xfrm>
        </p:spPr>
        <p:txBody>
          <a:bodyPr/>
          <a:lstStyle/>
          <a:p>
            <a:r>
              <a:rPr lang="en-US" dirty="0" smtClean="0"/>
              <a:t>Retrieval of IVR</a:t>
            </a:r>
            <a:endParaRPr lang="en-US" dirty="0"/>
          </a:p>
        </p:txBody>
      </p:sp>
      <p:sp>
        <p:nvSpPr>
          <p:cNvPr id="3" name="Content Placeholder 2"/>
          <p:cNvSpPr>
            <a:spLocks noGrp="1"/>
          </p:cNvSpPr>
          <p:nvPr>
            <p:ph idx="1"/>
          </p:nvPr>
        </p:nvSpPr>
        <p:spPr>
          <a:xfrm>
            <a:off x="228600" y="1828800"/>
            <a:ext cx="8458200" cy="4302125"/>
          </a:xfrm>
        </p:spPr>
        <p:txBody>
          <a:bodyPr/>
          <a:lstStyle/>
          <a:p>
            <a:r>
              <a:rPr lang="en-US" sz="2200" dirty="0" smtClean="0"/>
              <a:t>It is not necessary to retrieve IVR from participant for whom IVR use is being temporarily held for less than 7 days. However, IVR can be retrieved to protect participant’s safety (</a:t>
            </a:r>
            <a:r>
              <a:rPr lang="en-US" sz="2200" dirty="0" err="1" smtClean="0"/>
              <a:t>IoR</a:t>
            </a:r>
            <a:r>
              <a:rPr lang="en-US" sz="2200" dirty="0" smtClean="0"/>
              <a:t> discretion).</a:t>
            </a:r>
          </a:p>
          <a:p>
            <a:pPr marL="0" indent="0">
              <a:buNone/>
            </a:pPr>
            <a:endParaRPr lang="en-US" sz="2200" dirty="0" smtClean="0"/>
          </a:p>
          <a:p>
            <a:r>
              <a:rPr lang="en-US" sz="2200" dirty="0" smtClean="0"/>
              <a:t>All IVRs remaining in the participants possession should be retrieved at/by Visit 9/Day 28. If the participant does not bring the ring back at this visit, clinic staff need to arrange to retrieve the ring within 2 business days</a:t>
            </a:r>
            <a:r>
              <a:rPr lang="en-US" sz="2400" dirty="0" smtClean="0"/>
              <a:t>.</a:t>
            </a:r>
            <a:r>
              <a:rPr lang="en-US" sz="2200" dirty="0"/>
              <a:t> </a:t>
            </a:r>
            <a:r>
              <a:rPr lang="en-US" sz="2200" dirty="0" smtClean="0">
                <a:solidFill>
                  <a:srgbClr val="C00000"/>
                </a:solidFill>
                <a:latin typeface="Arial" panose="020B0604020202020204" pitchFamily="34" charset="0"/>
                <a:cs typeface="Arial" panose="020B0604020202020204" pitchFamily="34" charset="0"/>
              </a:rPr>
              <a:t>If the IVR is not </a:t>
            </a:r>
            <a:r>
              <a:rPr lang="en-US" sz="2200" dirty="0">
                <a:solidFill>
                  <a:srgbClr val="C00000"/>
                </a:solidFill>
                <a:latin typeface="Arial" panose="020B0604020202020204" pitchFamily="34" charset="0"/>
                <a:cs typeface="Arial" panose="020B0604020202020204" pitchFamily="34" charset="0"/>
              </a:rPr>
              <a:t>retrieved within </a:t>
            </a:r>
            <a:r>
              <a:rPr lang="en-US" sz="2200" dirty="0" smtClean="0">
                <a:solidFill>
                  <a:srgbClr val="C00000"/>
                </a:solidFill>
                <a:latin typeface="Arial" panose="020B0604020202020204" pitchFamily="34" charset="0"/>
                <a:cs typeface="Arial" panose="020B0604020202020204" pitchFamily="34" charset="0"/>
              </a:rPr>
              <a:t>that timeframe, the MTN-028 </a:t>
            </a:r>
            <a:r>
              <a:rPr lang="en-US" sz="2200" dirty="0">
                <a:solidFill>
                  <a:srgbClr val="C00000"/>
                </a:solidFill>
                <a:latin typeface="Arial" panose="020B0604020202020204" pitchFamily="34" charset="0"/>
                <a:cs typeface="Arial" panose="020B0604020202020204" pitchFamily="34" charset="0"/>
              </a:rPr>
              <a:t>PSRT must be informed.</a:t>
            </a:r>
          </a:p>
          <a:p>
            <a:endParaRPr lang="en-US" sz="2200" dirty="0"/>
          </a:p>
        </p:txBody>
      </p:sp>
    </p:spTree>
    <p:extLst>
      <p:ext uri="{BB962C8B-B14F-4D97-AF65-F5344CB8AC3E}">
        <p14:creationId xmlns:p14="http://schemas.microsoft.com/office/powerpoint/2010/main" val="57434320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14400"/>
          </a:xfrm>
        </p:spPr>
        <p:txBody>
          <a:bodyPr/>
          <a:lstStyle/>
          <a:p>
            <a:r>
              <a:rPr lang="en-US" dirty="0"/>
              <a:t>Retrieval of </a:t>
            </a:r>
            <a:r>
              <a:rPr lang="en-US" dirty="0" smtClean="0"/>
              <a:t>IVR</a:t>
            </a:r>
            <a:endParaRPr lang="en-US" dirty="0"/>
          </a:p>
        </p:txBody>
      </p:sp>
      <p:sp>
        <p:nvSpPr>
          <p:cNvPr id="3" name="Content Placeholder 2"/>
          <p:cNvSpPr>
            <a:spLocks noGrp="1"/>
          </p:cNvSpPr>
          <p:nvPr>
            <p:ph idx="1"/>
          </p:nvPr>
        </p:nvSpPr>
        <p:spPr/>
        <p:txBody>
          <a:bodyPr/>
          <a:lstStyle/>
          <a:p>
            <a:r>
              <a:rPr lang="en-US" dirty="0" smtClean="0"/>
              <a:t>IVR retrieval may occur by the participant returning the IVR to study staff within the specified timeframe or attempts should be made by study staff to contact the participant to retrieve IVR as soon as possible</a:t>
            </a:r>
          </a:p>
          <a:p>
            <a:pPr lvl="1"/>
            <a:r>
              <a:rPr lang="en-US" dirty="0" smtClean="0"/>
              <a:t>Always document retrieval efforts</a:t>
            </a:r>
            <a:endParaRPr lang="en-US" dirty="0"/>
          </a:p>
        </p:txBody>
      </p:sp>
    </p:spTree>
    <p:extLst>
      <p:ext uri="{BB962C8B-B14F-4D97-AF65-F5344CB8AC3E}">
        <p14:creationId xmlns:p14="http://schemas.microsoft.com/office/powerpoint/2010/main" val="150498776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838200"/>
          </a:xfrm>
        </p:spPr>
        <p:txBody>
          <a:bodyPr/>
          <a:lstStyle/>
          <a:p>
            <a:r>
              <a:rPr lang="en-US" sz="4000" b="1" u="sng" dirty="0" smtClean="0"/>
              <a:t>USED</a:t>
            </a:r>
            <a:r>
              <a:rPr lang="en-US" sz="4000" dirty="0" smtClean="0"/>
              <a:t> Vaginal Ring Return/Destruction</a:t>
            </a:r>
            <a:endParaRPr lang="en-US" sz="4000" dirty="0"/>
          </a:p>
        </p:txBody>
      </p:sp>
      <p:sp>
        <p:nvSpPr>
          <p:cNvPr id="3" name="Content Placeholder 2"/>
          <p:cNvSpPr>
            <a:spLocks noGrp="1"/>
          </p:cNvSpPr>
          <p:nvPr>
            <p:ph idx="1"/>
          </p:nvPr>
        </p:nvSpPr>
        <p:spPr>
          <a:noFill/>
        </p:spPr>
        <p:txBody>
          <a:bodyPr/>
          <a:lstStyle/>
          <a:p>
            <a:r>
              <a:rPr lang="en-US" dirty="0" smtClean="0"/>
              <a:t>Follow your Site-Specific Clinic Study Product Accountability and Destruction SOP (non-pharmacy) for MTN-028</a:t>
            </a:r>
          </a:p>
          <a:p>
            <a:pPr lvl="1"/>
            <a:r>
              <a:rPr lang="en-US" dirty="0" smtClean="0"/>
              <a:t>Participant-Specific Clinic Study Product Accountability Log</a:t>
            </a:r>
          </a:p>
          <a:p>
            <a:pPr lvl="1"/>
            <a:r>
              <a:rPr lang="en-US" dirty="0" smtClean="0"/>
              <a:t>Clinic Study Product Destruction Log</a:t>
            </a:r>
          </a:p>
          <a:p>
            <a:pPr lvl="2"/>
            <a:r>
              <a:rPr lang="en-US" dirty="0" smtClean="0"/>
              <a:t>Expect this to be very rare</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1" y="396240"/>
            <a:ext cx="8991599" cy="5981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Oval 1"/>
          <p:cNvSpPr/>
          <p:nvPr/>
        </p:nvSpPr>
        <p:spPr bwMode="auto">
          <a:xfrm>
            <a:off x="5257800" y="2362200"/>
            <a:ext cx="2057400" cy="685800"/>
          </a:xfrm>
          <a:prstGeom prst="ellipse">
            <a:avLst/>
          </a:prstGeom>
          <a:noFill/>
          <a:ln w="25400" cap="flat" cmpd="sng" algn="ctr">
            <a:solidFill>
              <a:schemeClr val="accent1">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71087960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457200"/>
            <a:ext cx="8991600" cy="5943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8806138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38200"/>
          </a:xfrm>
        </p:spPr>
        <p:txBody>
          <a:bodyPr/>
          <a:lstStyle/>
          <a:p>
            <a:r>
              <a:rPr lang="en-US" b="1" u="sng" dirty="0" smtClean="0"/>
              <a:t>Unused</a:t>
            </a:r>
            <a:r>
              <a:rPr lang="en-US" dirty="0" smtClean="0"/>
              <a:t> Vaginal Ring Return</a:t>
            </a:r>
            <a:endParaRPr lang="en-US" dirty="0"/>
          </a:p>
        </p:txBody>
      </p:sp>
      <p:sp>
        <p:nvSpPr>
          <p:cNvPr id="3" name="Content Placeholder 2"/>
          <p:cNvSpPr>
            <a:spLocks noGrp="1"/>
          </p:cNvSpPr>
          <p:nvPr>
            <p:ph idx="1"/>
          </p:nvPr>
        </p:nvSpPr>
        <p:spPr>
          <a:xfrm>
            <a:off x="457200" y="1508759"/>
            <a:ext cx="8229600" cy="5349241"/>
          </a:xfrm>
        </p:spPr>
        <p:txBody>
          <a:bodyPr/>
          <a:lstStyle/>
          <a:p>
            <a:r>
              <a:rPr lang="en-US" sz="2400" dirty="0" smtClean="0"/>
              <a:t>ONLY unused study product should be returned to the pharmacy</a:t>
            </a:r>
          </a:p>
          <a:p>
            <a:pPr lvl="1"/>
            <a:r>
              <a:rPr lang="en-US" sz="2000" dirty="0" smtClean="0"/>
              <a:t>NO USED IVRs should be returned to the pharmacy</a:t>
            </a:r>
          </a:p>
          <a:p>
            <a:pPr lvl="1"/>
            <a:r>
              <a:rPr lang="en-US" sz="2000" dirty="0" smtClean="0"/>
              <a:t>Used IVRs will be forwarded to lab or for destruction</a:t>
            </a:r>
          </a:p>
          <a:p>
            <a:pPr lvl="1">
              <a:buNone/>
            </a:pPr>
            <a:endParaRPr lang="en-US" sz="2000" dirty="0" smtClean="0"/>
          </a:p>
          <a:p>
            <a:r>
              <a:rPr lang="en-US" sz="2400" dirty="0" smtClean="0"/>
              <a:t>Unused IVR is returned to the pharmacy by:</a:t>
            </a:r>
          </a:p>
          <a:p>
            <a:pPr lvl="1" eaLnBrk="1" hangingPunct="1"/>
            <a:r>
              <a:rPr lang="en-US" sz="2000" dirty="0" smtClean="0"/>
              <a:t>Clinic staff member or courier/runner</a:t>
            </a:r>
          </a:p>
          <a:p>
            <a:pPr lvl="1" eaLnBrk="1" hangingPunct="1"/>
            <a:r>
              <a:rPr lang="en-US" sz="2000" dirty="0" smtClean="0"/>
              <a:t>Depends on pharmacy site-specific Chain of Custody SOP</a:t>
            </a:r>
          </a:p>
          <a:p>
            <a:pPr lvl="1" eaLnBrk="1" hangingPunct="1">
              <a:buNone/>
            </a:pPr>
            <a:endParaRPr lang="en-US" sz="2000" dirty="0" smtClean="0"/>
          </a:p>
          <a:p>
            <a:pPr eaLnBrk="1" hangingPunct="1"/>
            <a:r>
              <a:rPr lang="en-US" sz="2400" dirty="0" smtClean="0"/>
              <a:t>Documented on </a:t>
            </a:r>
            <a:r>
              <a:rPr lang="en-US" sz="2400" b="1" dirty="0" smtClean="0"/>
              <a:t>Record of Return of Site-Specific Unused Intravaginal Rings</a:t>
            </a:r>
          </a:p>
          <a:p>
            <a:pPr lvl="1" eaLnBrk="1" hangingPunct="1"/>
            <a:r>
              <a:rPr lang="en-US" sz="2000" dirty="0" smtClean="0"/>
              <a:t>This record is stored in the pharmacy</a:t>
            </a:r>
            <a:endParaRPr lang="en-US" sz="2400" dirty="0" smtClean="0"/>
          </a:p>
          <a:p>
            <a:pPr lvl="1"/>
            <a:endParaRPr lang="en-US" sz="2400" dirty="0" smtClean="0"/>
          </a:p>
          <a:p>
            <a:endParaRPr lang="en-US" dirty="0" smtClean="0"/>
          </a:p>
        </p:txBody>
      </p:sp>
    </p:spTree>
    <p:extLst>
      <p:ext uri="{BB962C8B-B14F-4D97-AF65-F5344CB8AC3E}">
        <p14:creationId xmlns:p14="http://schemas.microsoft.com/office/powerpoint/2010/main" val="307705411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Grp="1" noChangeArrowheads="1"/>
          </p:cNvSpPr>
          <p:nvPr>
            <p:ph type="body" idx="1"/>
          </p:nvPr>
        </p:nvSpPr>
        <p:spPr>
          <a:xfrm>
            <a:off x="431800" y="1752600"/>
            <a:ext cx="8229600" cy="4525963"/>
          </a:xfrm>
        </p:spPr>
        <p:txBody>
          <a:bodyPr/>
          <a:lstStyle/>
          <a:p>
            <a:r>
              <a:rPr lang="en-US" sz="2800" dirty="0" smtClean="0"/>
              <a:t>If returning unused IVR because damaged or contaminated, record the details on the record</a:t>
            </a:r>
            <a:endParaRPr lang="en-US" sz="2800" b="1" dirty="0" smtClean="0"/>
          </a:p>
          <a:p>
            <a:pPr>
              <a:buNone/>
            </a:pPr>
            <a:endParaRPr lang="en-US" sz="2800" dirty="0" smtClean="0"/>
          </a:p>
          <a:p>
            <a:r>
              <a:rPr lang="en-US" sz="2800" dirty="0" smtClean="0"/>
              <a:t>The pharmacy will document and quarantine any returned unused IVRs</a:t>
            </a:r>
          </a:p>
          <a:p>
            <a:pPr>
              <a:buNone/>
            </a:pPr>
            <a:endParaRPr lang="en-US" sz="2800" dirty="0" smtClean="0"/>
          </a:p>
          <a:p>
            <a:pPr eaLnBrk="1" hangingPunct="1"/>
            <a:endParaRPr lang="en-US" sz="2400" dirty="0" smtClean="0"/>
          </a:p>
          <a:p>
            <a:pPr eaLnBrk="1" hangingPunct="1">
              <a:buFont typeface="Wingdings" pitchFamily="-111" charset="2"/>
              <a:buNone/>
            </a:pPr>
            <a:r>
              <a:rPr lang="en-US" sz="2800" dirty="0" smtClean="0"/>
              <a:t>  </a:t>
            </a:r>
          </a:p>
        </p:txBody>
      </p:sp>
      <p:sp>
        <p:nvSpPr>
          <p:cNvPr id="5" name="Rectangle 2"/>
          <p:cNvSpPr>
            <a:spLocks noGrp="1" noChangeArrowheads="1"/>
          </p:cNvSpPr>
          <p:nvPr>
            <p:ph type="title"/>
          </p:nvPr>
        </p:nvSpPr>
        <p:spPr>
          <a:xfrm>
            <a:off x="457200" y="533400"/>
            <a:ext cx="8229600" cy="838200"/>
          </a:xfrm>
        </p:spPr>
        <p:txBody>
          <a:bodyPr/>
          <a:lstStyle/>
          <a:p>
            <a:pPr eaLnBrk="1" hangingPunct="1"/>
            <a:r>
              <a:rPr lang="en-US" dirty="0" smtClean="0"/>
              <a:t>Chain Of Custody</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extBox 6"/>
          <p:cNvSpPr txBox="1"/>
          <p:nvPr/>
        </p:nvSpPr>
        <p:spPr>
          <a:xfrm>
            <a:off x="274320" y="205740"/>
            <a:ext cx="8610600" cy="400110"/>
          </a:xfrm>
          <a:prstGeom prst="rect">
            <a:avLst/>
          </a:prstGeom>
          <a:noFill/>
        </p:spPr>
        <p:txBody>
          <a:bodyPr wrap="square" rtlCol="0">
            <a:spAutoFit/>
          </a:bodyPr>
          <a:lstStyle/>
          <a:p>
            <a:pPr algn="ctr"/>
            <a:r>
              <a:rPr lang="en-US" sz="2000" b="1" dirty="0" smtClean="0">
                <a:latin typeface="+mn-lt"/>
              </a:rPr>
              <a:t>MTN-028 Record of Return of Unused Site-Specific Intravaginal Rings</a:t>
            </a:r>
            <a:endParaRPr lang="en-US" sz="2000" b="1" dirty="0">
              <a:latin typeface="+mn-lt"/>
            </a:endParaRP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473" y="762000"/>
            <a:ext cx="8709054" cy="5943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4916793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lstStyle/>
          <a:p>
            <a:r>
              <a:rPr lang="en-US" dirty="0" smtClean="0"/>
              <a:t>Study Product Complaints</a:t>
            </a:r>
            <a:endParaRPr lang="en-US" dirty="0"/>
          </a:p>
        </p:txBody>
      </p:sp>
      <p:sp>
        <p:nvSpPr>
          <p:cNvPr id="3" name="Content Placeholder 2"/>
          <p:cNvSpPr>
            <a:spLocks noGrp="1"/>
          </p:cNvSpPr>
          <p:nvPr>
            <p:ph idx="1"/>
          </p:nvPr>
        </p:nvSpPr>
        <p:spPr>
          <a:xfrm>
            <a:off x="228600" y="1508760"/>
            <a:ext cx="8763000" cy="5257800"/>
          </a:xfrm>
        </p:spPr>
        <p:txBody>
          <a:bodyPr/>
          <a:lstStyle/>
          <a:p>
            <a:r>
              <a:rPr lang="en-US" sz="2800" dirty="0" smtClean="0"/>
              <a:t>Study product problem may be noted by pharmacy, clinic, and/or participant.</a:t>
            </a:r>
          </a:p>
          <a:p>
            <a:pPr lvl="1"/>
            <a:r>
              <a:rPr lang="en-US" sz="2400" dirty="0" smtClean="0"/>
              <a:t>May concern dosage form (IVR), packaging (overwrap), or other aspect.</a:t>
            </a:r>
          </a:p>
          <a:p>
            <a:r>
              <a:rPr lang="en-US" sz="2800" dirty="0" smtClean="0"/>
              <a:t>Clinic staff will make thorough record of clinic staff or participant complaint.</a:t>
            </a:r>
          </a:p>
          <a:p>
            <a:r>
              <a:rPr lang="en-US" sz="2800" dirty="0" smtClean="0"/>
              <a:t>Clinic staff member will email complaint to </a:t>
            </a:r>
            <a:r>
              <a:rPr lang="en-US" sz="2800" dirty="0" smtClean="0"/>
              <a:t>pharmacy.</a:t>
            </a:r>
            <a:endParaRPr lang="en-US" sz="2800" dirty="0" smtClean="0"/>
          </a:p>
          <a:p>
            <a:pPr lvl="1"/>
            <a:r>
              <a:rPr lang="en-US" sz="2400" dirty="0" smtClean="0"/>
              <a:t>Date of observed issue, date issue was reported, date IVR was dispensed, did adverse event occur, nature of issue, picture (if possible and applicable), any other necessary details</a:t>
            </a:r>
            <a:endParaRPr lang="en-US" sz="2400" dirty="0"/>
          </a:p>
        </p:txBody>
      </p:sp>
    </p:spTree>
    <p:extLst>
      <p:ext uri="{BB962C8B-B14F-4D97-AF65-F5344CB8AC3E}">
        <p14:creationId xmlns:p14="http://schemas.microsoft.com/office/powerpoint/2010/main" val="42757803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900" y="1990725"/>
            <a:ext cx="8915400" cy="2876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9698" name="Title 1"/>
          <p:cNvSpPr>
            <a:spLocks noGrp="1"/>
          </p:cNvSpPr>
          <p:nvPr>
            <p:ph type="title"/>
          </p:nvPr>
        </p:nvSpPr>
        <p:spPr>
          <a:xfrm>
            <a:off x="457200" y="533400"/>
            <a:ext cx="8229600" cy="838200"/>
          </a:xfrm>
        </p:spPr>
        <p:txBody>
          <a:bodyPr/>
          <a:lstStyle/>
          <a:p>
            <a:pPr algn="ctr"/>
            <a:r>
              <a:rPr lang="en-US" altLang="en-US" smtClean="0"/>
              <a:t>Study Visit Schedule</a:t>
            </a:r>
          </a:p>
        </p:txBody>
      </p:sp>
      <p:cxnSp>
        <p:nvCxnSpPr>
          <p:cNvPr id="29699" name="Straight Arrow Connector 4"/>
          <p:cNvCxnSpPr>
            <a:cxnSpLocks noChangeShapeType="1"/>
          </p:cNvCxnSpPr>
          <p:nvPr/>
        </p:nvCxnSpPr>
        <p:spPr bwMode="auto">
          <a:xfrm flipV="1">
            <a:off x="1295400" y="4538661"/>
            <a:ext cx="0" cy="638175"/>
          </a:xfrm>
          <a:prstGeom prst="straightConnector1">
            <a:avLst/>
          </a:prstGeom>
          <a:noFill/>
          <a:ln w="38100" algn="ctr">
            <a:solidFill>
              <a:srgbClr val="FF0000"/>
            </a:solidFill>
            <a:round/>
            <a:headEnd/>
            <a:tailEnd type="arrow" w="med" len="med"/>
          </a:ln>
          <a:extLst>
            <a:ext uri="{909E8E84-426E-40DD-AFC4-6F175D3DCCD1}">
              <a14:hiddenFill xmlns:a14="http://schemas.microsoft.com/office/drawing/2010/main">
                <a:noFill/>
              </a14:hiddenFill>
            </a:ext>
          </a:extLst>
        </p:spPr>
      </p:cxnSp>
      <p:sp>
        <p:nvSpPr>
          <p:cNvPr id="7" name="5-Point Star 6"/>
          <p:cNvSpPr/>
          <p:nvPr/>
        </p:nvSpPr>
        <p:spPr bwMode="auto">
          <a:xfrm>
            <a:off x="1054100" y="5262562"/>
            <a:ext cx="533400" cy="533400"/>
          </a:xfrm>
          <a:prstGeom prst="star5">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47119476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38200"/>
          </a:xfrm>
        </p:spPr>
        <p:txBody>
          <a:bodyPr/>
          <a:lstStyle/>
          <a:p>
            <a:r>
              <a:rPr lang="en-US" dirty="0" smtClean="0"/>
              <a:t>Study Product Complaints</a:t>
            </a:r>
            <a:endParaRPr lang="en-US" dirty="0"/>
          </a:p>
        </p:txBody>
      </p:sp>
      <p:sp>
        <p:nvSpPr>
          <p:cNvPr id="3" name="Content Placeholder 2"/>
          <p:cNvSpPr>
            <a:spLocks noGrp="1"/>
          </p:cNvSpPr>
          <p:nvPr>
            <p:ph idx="1"/>
          </p:nvPr>
        </p:nvSpPr>
        <p:spPr>
          <a:xfrm>
            <a:off x="304800" y="1600200"/>
            <a:ext cx="8610600" cy="5105400"/>
          </a:xfrm>
        </p:spPr>
        <p:txBody>
          <a:bodyPr/>
          <a:lstStyle/>
          <a:p>
            <a:r>
              <a:rPr lang="en-US" sz="2800" dirty="0" smtClean="0"/>
              <a:t>Pharmacy staff will email all study product complaints to MTN LOC Pharmacy.</a:t>
            </a:r>
          </a:p>
          <a:p>
            <a:r>
              <a:rPr lang="en-US" sz="2800" dirty="0" smtClean="0"/>
              <a:t>MTN LOC Pharmacy will forward complaints to Merck to be submitted to the Merck Internal Complaint </a:t>
            </a:r>
            <a:r>
              <a:rPr lang="en-US" sz="2800" dirty="0" smtClean="0"/>
              <a:t>Process.</a:t>
            </a:r>
            <a:endParaRPr lang="en-US" sz="2800" dirty="0" smtClean="0"/>
          </a:p>
          <a:p>
            <a:r>
              <a:rPr lang="en-US" sz="2800" dirty="0" smtClean="0"/>
              <a:t>If the complaint is concerning an unused IVR, then the unused IVR should be held in quarantine in the </a:t>
            </a:r>
            <a:r>
              <a:rPr lang="en-US" sz="2800" dirty="0" smtClean="0"/>
              <a:t>pharmacy.</a:t>
            </a:r>
            <a:endParaRPr lang="en-US" sz="2800" dirty="0" smtClean="0"/>
          </a:p>
          <a:p>
            <a:r>
              <a:rPr lang="en-US" sz="2800" dirty="0" smtClean="0"/>
              <a:t>If the complaint is concerning a used IVR, then the clinic staff should process the IVR per standard operating procedures for used IVRs.</a:t>
            </a:r>
            <a:endParaRPr lang="en-US" sz="2800" dirty="0"/>
          </a:p>
        </p:txBody>
      </p:sp>
    </p:spTree>
    <p:extLst>
      <p:ext uri="{BB962C8B-B14F-4D97-AF65-F5344CB8AC3E}">
        <p14:creationId xmlns:p14="http://schemas.microsoft.com/office/powerpoint/2010/main" val="139089567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38200"/>
          </a:xfrm>
        </p:spPr>
        <p:txBody>
          <a:bodyPr/>
          <a:lstStyle/>
          <a:p>
            <a:r>
              <a:rPr lang="en-US" dirty="0" smtClean="0"/>
              <a:t>Supplies Provided</a:t>
            </a:r>
            <a:endParaRPr lang="en-US" dirty="0"/>
          </a:p>
        </p:txBody>
      </p:sp>
      <p:sp>
        <p:nvSpPr>
          <p:cNvPr id="3" name="Content Placeholder 2"/>
          <p:cNvSpPr>
            <a:spLocks noGrp="1"/>
          </p:cNvSpPr>
          <p:nvPr>
            <p:ph idx="1"/>
          </p:nvPr>
        </p:nvSpPr>
        <p:spPr>
          <a:xfrm>
            <a:off x="457200" y="1470447"/>
            <a:ext cx="8229600" cy="1142999"/>
          </a:xfrm>
        </p:spPr>
        <p:txBody>
          <a:bodyPr/>
          <a:lstStyle/>
          <a:p>
            <a:r>
              <a:rPr lang="en-US" altLang="en-US" dirty="0"/>
              <a:t>MTN LOC Pharmacist will ship </a:t>
            </a:r>
            <a:endParaRPr lang="en-US" altLang="en-US" dirty="0" smtClean="0"/>
          </a:p>
          <a:p>
            <a:pPr marL="0" indent="0">
              <a:buNone/>
            </a:pPr>
            <a:r>
              <a:rPr lang="en-US" altLang="en-US" dirty="0" smtClean="0"/>
              <a:t>    (</a:t>
            </a:r>
            <a:r>
              <a:rPr lang="en-US" dirty="0" smtClean="0"/>
              <a:t>No order necessary)</a:t>
            </a:r>
            <a:endParaRPr lang="en-US" dirty="0"/>
          </a:p>
        </p:txBody>
      </p:sp>
      <p:sp>
        <p:nvSpPr>
          <p:cNvPr id="4" name="TextBox 3"/>
          <p:cNvSpPr txBox="1"/>
          <p:nvPr/>
        </p:nvSpPr>
        <p:spPr>
          <a:xfrm>
            <a:off x="838200" y="2648460"/>
            <a:ext cx="6858000" cy="1384995"/>
          </a:xfrm>
          <a:prstGeom prst="rect">
            <a:avLst/>
          </a:prstGeom>
          <a:solidFill>
            <a:schemeClr val="accent1"/>
          </a:solidFill>
          <a:ln>
            <a:solidFill>
              <a:schemeClr val="accent1"/>
            </a:solidFill>
          </a:ln>
        </p:spPr>
        <p:txBody>
          <a:bodyPr wrap="square" rtlCol="0">
            <a:spAutoFit/>
          </a:bodyPr>
          <a:lstStyle/>
          <a:p>
            <a:r>
              <a:rPr lang="en-US" sz="2400" b="1" dirty="0" smtClean="0">
                <a:solidFill>
                  <a:schemeClr val="bg1"/>
                </a:solidFill>
                <a:latin typeface="+mn-lt"/>
              </a:rPr>
              <a:t>To Pharmacy:</a:t>
            </a:r>
          </a:p>
          <a:p>
            <a:endParaRPr lang="en-US" sz="2000" b="1" dirty="0">
              <a:solidFill>
                <a:schemeClr val="bg1"/>
              </a:solidFill>
              <a:latin typeface="+mn-lt"/>
            </a:endParaRPr>
          </a:p>
          <a:p>
            <a:r>
              <a:rPr lang="en-US" altLang="en-US" sz="2000" b="1" dirty="0" smtClean="0">
                <a:solidFill>
                  <a:schemeClr val="bg1"/>
                </a:solidFill>
                <a:latin typeface="+mn-lt"/>
              </a:rPr>
              <a:t>30   Labeled Used </a:t>
            </a:r>
            <a:r>
              <a:rPr lang="en-US" altLang="en-US" sz="2000" b="1" dirty="0">
                <a:solidFill>
                  <a:schemeClr val="bg1"/>
                </a:solidFill>
                <a:latin typeface="+mn-lt"/>
              </a:rPr>
              <a:t>IVR </a:t>
            </a:r>
            <a:r>
              <a:rPr lang="en-US" altLang="en-US" sz="2000" b="1" dirty="0" smtClean="0">
                <a:solidFill>
                  <a:schemeClr val="bg1"/>
                </a:solidFill>
                <a:latin typeface="+mn-lt"/>
              </a:rPr>
              <a:t>Return </a:t>
            </a:r>
            <a:r>
              <a:rPr lang="en-US" altLang="en-US" sz="2000" b="1" dirty="0">
                <a:solidFill>
                  <a:schemeClr val="bg1"/>
                </a:solidFill>
                <a:latin typeface="+mn-lt"/>
              </a:rPr>
              <a:t>B</a:t>
            </a:r>
            <a:r>
              <a:rPr lang="en-US" altLang="en-US" sz="2000" b="1" dirty="0" smtClean="0">
                <a:solidFill>
                  <a:schemeClr val="bg1"/>
                </a:solidFill>
                <a:latin typeface="+mn-lt"/>
              </a:rPr>
              <a:t>ags (white)</a:t>
            </a:r>
          </a:p>
          <a:p>
            <a:r>
              <a:rPr lang="en-US" sz="2000" b="1" dirty="0" smtClean="0">
                <a:solidFill>
                  <a:schemeClr val="bg1"/>
                </a:solidFill>
                <a:latin typeface="+mn-lt"/>
              </a:rPr>
              <a:t>35   Participant-Specific Pharmacy Dispensing Records</a:t>
            </a:r>
            <a:endParaRPr lang="en-US" sz="2000" b="1" dirty="0">
              <a:solidFill>
                <a:schemeClr val="bg1"/>
              </a:solidFill>
              <a:latin typeface="+mn-lt"/>
            </a:endParaRPr>
          </a:p>
        </p:txBody>
      </p:sp>
      <p:sp>
        <p:nvSpPr>
          <p:cNvPr id="5" name="TextBox 4"/>
          <p:cNvSpPr txBox="1"/>
          <p:nvPr/>
        </p:nvSpPr>
        <p:spPr>
          <a:xfrm>
            <a:off x="813486" y="4090077"/>
            <a:ext cx="6882714" cy="2000548"/>
          </a:xfrm>
          <a:prstGeom prst="rect">
            <a:avLst/>
          </a:prstGeom>
          <a:solidFill>
            <a:schemeClr val="bg2"/>
          </a:solidFill>
          <a:ln>
            <a:solidFill>
              <a:schemeClr val="bg2"/>
            </a:solidFill>
          </a:ln>
        </p:spPr>
        <p:txBody>
          <a:bodyPr wrap="square" rtlCol="0">
            <a:spAutoFit/>
          </a:bodyPr>
          <a:lstStyle/>
          <a:p>
            <a:r>
              <a:rPr lang="en-US" sz="2400" b="1" dirty="0" smtClean="0">
                <a:solidFill>
                  <a:schemeClr val="bg1"/>
                </a:solidFill>
                <a:latin typeface="+mn-lt"/>
              </a:rPr>
              <a:t>To Clinic:</a:t>
            </a:r>
          </a:p>
          <a:p>
            <a:endParaRPr lang="en-US" sz="2000" b="1" dirty="0">
              <a:solidFill>
                <a:schemeClr val="bg1"/>
              </a:solidFill>
              <a:latin typeface="+mn-lt"/>
            </a:endParaRPr>
          </a:p>
          <a:p>
            <a:r>
              <a:rPr lang="en-US" altLang="en-US" sz="2000" b="1" dirty="0" smtClean="0">
                <a:solidFill>
                  <a:schemeClr val="bg1"/>
                </a:solidFill>
                <a:latin typeface="+mn-lt"/>
              </a:rPr>
              <a:t>35   Prescriptions</a:t>
            </a:r>
          </a:p>
          <a:p>
            <a:r>
              <a:rPr lang="en-US" altLang="en-US" sz="2000" b="1" dirty="0" smtClean="0">
                <a:solidFill>
                  <a:schemeClr val="bg1"/>
                </a:solidFill>
                <a:latin typeface="+mn-lt"/>
              </a:rPr>
              <a:t>50 </a:t>
            </a:r>
            <a:r>
              <a:rPr lang="en-US" altLang="en-US" sz="2000" b="1" dirty="0" smtClean="0">
                <a:solidFill>
                  <a:schemeClr val="bg1"/>
                </a:solidFill>
                <a:latin typeface="+mn-lt"/>
              </a:rPr>
              <a:t>  Intravaginal </a:t>
            </a:r>
            <a:r>
              <a:rPr lang="en-US" altLang="en-US" sz="2000" b="1" dirty="0" smtClean="0">
                <a:solidFill>
                  <a:schemeClr val="bg1"/>
                </a:solidFill>
                <a:latin typeface="+mn-lt"/>
              </a:rPr>
              <a:t>Ring Request Slips</a:t>
            </a:r>
          </a:p>
          <a:p>
            <a:r>
              <a:rPr lang="en-US" altLang="en-US" sz="2000" b="1" dirty="0" smtClean="0">
                <a:solidFill>
                  <a:schemeClr val="bg1"/>
                </a:solidFill>
                <a:latin typeface="+mn-lt"/>
              </a:rPr>
              <a:t>1     Case of Male Condoms</a:t>
            </a:r>
          </a:p>
          <a:p>
            <a:r>
              <a:rPr lang="en-US" altLang="en-US" sz="2000" b="1" dirty="0">
                <a:solidFill>
                  <a:schemeClr val="bg1"/>
                </a:solidFill>
                <a:latin typeface="+mn-lt"/>
              </a:rPr>
              <a:t>5</a:t>
            </a:r>
            <a:r>
              <a:rPr lang="en-US" altLang="en-US" sz="2000" b="1" dirty="0" smtClean="0">
                <a:solidFill>
                  <a:schemeClr val="bg1"/>
                </a:solidFill>
                <a:latin typeface="+mn-lt"/>
              </a:rPr>
              <a:t>     Sample Intravaginal Rings (Demonstration ONLY)</a:t>
            </a:r>
          </a:p>
        </p:txBody>
      </p:sp>
    </p:spTree>
    <p:extLst>
      <p:ext uri="{BB962C8B-B14F-4D97-AF65-F5344CB8AC3E}">
        <p14:creationId xmlns:p14="http://schemas.microsoft.com/office/powerpoint/2010/main" val="380483120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457200" y="381000"/>
            <a:ext cx="8229600" cy="1143000"/>
          </a:xfrm>
        </p:spPr>
        <p:txBody>
          <a:bodyPr/>
          <a:lstStyle/>
          <a:p>
            <a:pPr eaLnBrk="1" hangingPunct="1"/>
            <a:r>
              <a:rPr lang="en-US" dirty="0" smtClean="0"/>
              <a:t>Contact Information</a:t>
            </a:r>
          </a:p>
        </p:txBody>
      </p:sp>
      <p:sp>
        <p:nvSpPr>
          <p:cNvPr id="64515" name="Rectangle 3"/>
          <p:cNvSpPr>
            <a:spLocks noGrp="1" noChangeArrowheads="1"/>
          </p:cNvSpPr>
          <p:nvPr>
            <p:ph type="body" idx="1"/>
          </p:nvPr>
        </p:nvSpPr>
        <p:spPr>
          <a:xfrm>
            <a:off x="381000" y="1905001"/>
            <a:ext cx="8229600" cy="1219199"/>
          </a:xfrm>
        </p:spPr>
        <p:txBody>
          <a:bodyPr/>
          <a:lstStyle/>
          <a:p>
            <a:pPr eaLnBrk="1" hangingPunct="1"/>
            <a:r>
              <a:rPr lang="en-US" dirty="0" smtClean="0"/>
              <a:t>If you have any questions, please do not hesitate to contact us:</a:t>
            </a:r>
          </a:p>
        </p:txBody>
      </p:sp>
      <p:sp>
        <p:nvSpPr>
          <p:cNvPr id="2" name="TextBox 1"/>
          <p:cNvSpPr txBox="1"/>
          <p:nvPr/>
        </p:nvSpPr>
        <p:spPr>
          <a:xfrm>
            <a:off x="885500" y="3631313"/>
            <a:ext cx="3279228" cy="1200329"/>
          </a:xfrm>
          <a:prstGeom prst="rect">
            <a:avLst/>
          </a:prstGeom>
          <a:noFill/>
        </p:spPr>
        <p:txBody>
          <a:bodyPr wrap="square" rtlCol="0">
            <a:spAutoFit/>
          </a:bodyPr>
          <a:lstStyle/>
          <a:p>
            <a:pPr eaLnBrk="1" hangingPunct="1">
              <a:buFont typeface="Wingdings" pitchFamily="-111" charset="2"/>
              <a:buNone/>
            </a:pPr>
            <a:r>
              <a:rPr lang="en-US" sz="2400" dirty="0" smtClean="0">
                <a:latin typeface="+mn-lt"/>
              </a:rPr>
              <a:t>Cindy Jacobson</a:t>
            </a:r>
          </a:p>
          <a:p>
            <a:pPr eaLnBrk="1" hangingPunct="1">
              <a:buFont typeface="Wingdings" pitchFamily="-111" charset="2"/>
              <a:buNone/>
            </a:pPr>
            <a:r>
              <a:rPr lang="en-US" sz="2400" dirty="0" smtClean="0">
                <a:latin typeface="+mn-lt"/>
              </a:rPr>
              <a:t>(412</a:t>
            </a:r>
            <a:r>
              <a:rPr lang="en-US" sz="2400" dirty="0">
                <a:latin typeface="+mn-lt"/>
              </a:rPr>
              <a:t>) </a:t>
            </a:r>
            <a:r>
              <a:rPr lang="en-US" sz="2400" dirty="0" smtClean="0">
                <a:latin typeface="+mn-lt"/>
              </a:rPr>
              <a:t>641-8913</a:t>
            </a:r>
          </a:p>
          <a:p>
            <a:pPr eaLnBrk="1" hangingPunct="1">
              <a:buFont typeface="Wingdings" pitchFamily="-111" charset="2"/>
              <a:buNone/>
            </a:pPr>
            <a:r>
              <a:rPr lang="en-US" sz="2400" dirty="0" smtClean="0">
                <a:latin typeface="+mn-lt"/>
              </a:rPr>
              <a:t>cjacobson@upmc.edu</a:t>
            </a:r>
            <a:endParaRPr lang="en-US" sz="2400" dirty="0">
              <a:latin typeface="+mn-lt"/>
            </a:endParaRPr>
          </a:p>
        </p:txBody>
      </p:sp>
      <p:sp>
        <p:nvSpPr>
          <p:cNvPr id="5" name="TextBox 4"/>
          <p:cNvSpPr txBox="1"/>
          <p:nvPr/>
        </p:nvSpPr>
        <p:spPr>
          <a:xfrm>
            <a:off x="5155328" y="3631314"/>
            <a:ext cx="3431628" cy="1200329"/>
          </a:xfrm>
          <a:prstGeom prst="rect">
            <a:avLst/>
          </a:prstGeom>
          <a:noFill/>
        </p:spPr>
        <p:txBody>
          <a:bodyPr wrap="square" rtlCol="0">
            <a:spAutoFit/>
          </a:bodyPr>
          <a:lstStyle/>
          <a:p>
            <a:pPr eaLnBrk="1" hangingPunct="1">
              <a:buFont typeface="Wingdings" pitchFamily="-111" charset="2"/>
              <a:buNone/>
            </a:pPr>
            <a:r>
              <a:rPr lang="en-US" sz="2400" dirty="0" smtClean="0">
                <a:latin typeface="+mn-lt"/>
              </a:rPr>
              <a:t>Lindsay </a:t>
            </a:r>
            <a:r>
              <a:rPr lang="en-US" sz="2400" dirty="0" err="1" smtClean="0">
                <a:latin typeface="+mn-lt"/>
              </a:rPr>
              <a:t>Kramzer</a:t>
            </a:r>
            <a:endParaRPr lang="en-US" sz="2400" dirty="0" smtClean="0">
              <a:latin typeface="+mn-lt"/>
            </a:endParaRPr>
          </a:p>
          <a:p>
            <a:pPr eaLnBrk="1" hangingPunct="1">
              <a:buFont typeface="Wingdings" pitchFamily="-111" charset="2"/>
              <a:buNone/>
            </a:pPr>
            <a:r>
              <a:rPr lang="en-US" sz="2400" dirty="0" smtClean="0">
                <a:latin typeface="+mn-lt"/>
              </a:rPr>
              <a:t>(412</a:t>
            </a:r>
            <a:r>
              <a:rPr lang="en-US" sz="2400" dirty="0">
                <a:latin typeface="+mn-lt"/>
              </a:rPr>
              <a:t>) </a:t>
            </a:r>
            <a:r>
              <a:rPr lang="en-US" sz="2400" dirty="0" smtClean="0">
                <a:latin typeface="+mn-lt"/>
              </a:rPr>
              <a:t>641-3865</a:t>
            </a:r>
          </a:p>
          <a:p>
            <a:pPr eaLnBrk="1" hangingPunct="1">
              <a:buFont typeface="Wingdings" pitchFamily="-111" charset="2"/>
              <a:buNone/>
            </a:pPr>
            <a:r>
              <a:rPr lang="en-US" sz="2400" dirty="0" smtClean="0">
                <a:latin typeface="+mn-lt"/>
              </a:rPr>
              <a:t>fergusonlm@upmc.edu</a:t>
            </a:r>
            <a:endParaRPr lang="en-US" sz="2400" dirty="0">
              <a:latin typeface="+mn-lt"/>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457200" y="533400"/>
            <a:ext cx="8229600" cy="762000"/>
          </a:xfrm>
        </p:spPr>
        <p:txBody>
          <a:bodyPr/>
          <a:lstStyle/>
          <a:p>
            <a:pPr eaLnBrk="1" hangingPunct="1"/>
            <a:r>
              <a:rPr lang="en-US" b="1" dirty="0" smtClean="0"/>
              <a:t>Thank You!</a:t>
            </a:r>
          </a:p>
        </p:txBody>
      </p:sp>
      <p:sp>
        <p:nvSpPr>
          <p:cNvPr id="66563" name="Rectangle 3"/>
          <p:cNvSpPr>
            <a:spLocks noGrp="1" noChangeArrowheads="1"/>
          </p:cNvSpPr>
          <p:nvPr>
            <p:ph type="body" idx="1"/>
          </p:nvPr>
        </p:nvSpPr>
        <p:spPr/>
        <p:txBody>
          <a:bodyPr/>
          <a:lstStyle/>
          <a:p>
            <a:pPr marL="0" indent="0" eaLnBrk="1" hangingPunct="1">
              <a:buFont typeface="Wingdings" pitchFamily="-111" charset="2"/>
              <a:buNone/>
            </a:pPr>
            <a:endParaRPr lang="en-US" dirty="0" smtClean="0"/>
          </a:p>
          <a:p>
            <a:pPr marL="0" indent="0" eaLnBrk="1" hangingPunct="1">
              <a:buFont typeface="Wingdings" pitchFamily="-111" charset="2"/>
              <a:buNone/>
            </a:pPr>
            <a:endParaRPr lang="en-US" dirty="0" smtClean="0"/>
          </a:p>
          <a:p>
            <a:pPr marL="0" indent="0" algn="ctr" eaLnBrk="1" hangingPunct="1">
              <a:buFont typeface="Wingdings" pitchFamily="-111" charset="2"/>
              <a:buNone/>
            </a:pPr>
            <a:endParaRPr lang="en-US" sz="9600" b="1" dirty="0" smtClean="0"/>
          </a:p>
          <a:p>
            <a:pPr marL="0" indent="0" eaLnBrk="1" hangingPunct="1">
              <a:buFont typeface="Wingdings" pitchFamily="-111" charset="2"/>
              <a:buNone/>
            </a:pPr>
            <a:r>
              <a:rPr lang="en-US" dirty="0" smtClean="0"/>
              <a:t> </a:t>
            </a:r>
          </a:p>
          <a:p>
            <a:pPr marL="0" indent="0" eaLnBrk="1" hangingPunct="1">
              <a:buFont typeface="Wingdings" pitchFamily="-111" charset="2"/>
              <a:buNone/>
            </a:pPr>
            <a:endParaRPr lang="en-US" dirty="0" smtClean="0"/>
          </a:p>
        </p:txBody>
      </p:sp>
      <p:pic>
        <p:nvPicPr>
          <p:cNvPr id="66564" name="Picture 4" descr="MTN LOGO_Final"/>
          <p:cNvPicPr>
            <a:picLocks noChangeAspect="1" noChangeArrowheads="1"/>
          </p:cNvPicPr>
          <p:nvPr/>
        </p:nvPicPr>
        <p:blipFill>
          <a:blip r:embed="rId2" cstate="print"/>
          <a:srcRect/>
          <a:stretch>
            <a:fillRect/>
          </a:stretch>
        </p:blipFill>
        <p:spPr bwMode="auto">
          <a:xfrm>
            <a:off x="7772400" y="6096000"/>
            <a:ext cx="1169988" cy="693738"/>
          </a:xfrm>
          <a:prstGeom prst="rect">
            <a:avLst/>
          </a:prstGeom>
          <a:noFill/>
          <a:ln w="9525">
            <a:noFill/>
            <a:miter lim="800000"/>
            <a:headEnd/>
            <a:tailEnd/>
          </a:ln>
        </p:spPr>
      </p:pic>
      <p:sp>
        <p:nvSpPr>
          <p:cNvPr id="66565" name="WordArt 6"/>
          <p:cNvSpPr>
            <a:spLocks noChangeArrowheads="1" noChangeShapeType="1" noTextEdit="1"/>
          </p:cNvSpPr>
          <p:nvPr/>
        </p:nvSpPr>
        <p:spPr bwMode="auto">
          <a:xfrm>
            <a:off x="2643188" y="2382838"/>
            <a:ext cx="3333750" cy="2100262"/>
          </a:xfrm>
          <a:prstGeom prst="rect">
            <a:avLst/>
          </a:prstGeom>
        </p:spPr>
        <p:txBody>
          <a:bodyPr wrap="none" fromWordArt="1">
            <a:prstTxWarp prst="textSlantUp">
              <a:avLst>
                <a:gd name="adj" fmla="val 32056"/>
              </a:avLst>
            </a:prstTxWarp>
          </a:bodyPr>
          <a:lstStyle/>
          <a:p>
            <a:pPr algn="ctr"/>
            <a:endParaRPr lang="en-US" sz="6000"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Impact"/>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62375" y="1617663"/>
            <a:ext cx="1619250" cy="393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533400"/>
            <a:ext cx="8229600" cy="914400"/>
          </a:xfrm>
        </p:spPr>
        <p:txBody>
          <a:bodyPr/>
          <a:lstStyle/>
          <a:p>
            <a:pPr algn="ctr"/>
            <a:r>
              <a:rPr lang="en-US" altLang="en-US" smtClean="0"/>
              <a:t>Study Randomization</a:t>
            </a:r>
          </a:p>
        </p:txBody>
      </p:sp>
      <p:sp>
        <p:nvSpPr>
          <p:cNvPr id="3" name="Content Placeholder 2"/>
          <p:cNvSpPr>
            <a:spLocks noGrp="1"/>
          </p:cNvSpPr>
          <p:nvPr>
            <p:ph idx="1"/>
          </p:nvPr>
        </p:nvSpPr>
        <p:spPr>
          <a:xfrm>
            <a:off x="304800" y="1828800"/>
            <a:ext cx="8305800" cy="4343400"/>
          </a:xfrm>
        </p:spPr>
        <p:txBody>
          <a:bodyPr/>
          <a:lstStyle/>
          <a:p>
            <a:pPr marL="469900" lvl="1" indent="-469900">
              <a:buClr>
                <a:schemeClr val="bg2"/>
              </a:buClr>
              <a:buSzPct val="70000"/>
              <a:buFont typeface="Wingdings" pitchFamily="-111" charset="2"/>
              <a:buChar char="o"/>
              <a:defRPr/>
            </a:pPr>
            <a:r>
              <a:rPr lang="en-US" dirty="0" smtClean="0"/>
              <a:t>Participants </a:t>
            </a:r>
            <a:r>
              <a:rPr lang="en-US" dirty="0"/>
              <a:t>will be randomized in a </a:t>
            </a:r>
            <a:r>
              <a:rPr lang="en-US" dirty="0" smtClean="0"/>
              <a:t>2:1 ratio</a:t>
            </a:r>
          </a:p>
          <a:p>
            <a:pPr marL="0" lvl="1" indent="0">
              <a:buClr>
                <a:schemeClr val="bg2"/>
              </a:buClr>
              <a:buSzPct val="70000"/>
              <a:buFont typeface="Wingdings" pitchFamily="2" charset="2"/>
              <a:buNone/>
              <a:defRPr/>
            </a:pPr>
            <a:endParaRPr lang="en-US" dirty="0" smtClean="0"/>
          </a:p>
          <a:p>
            <a:pPr marL="471487" lvl="1" indent="0">
              <a:buFont typeface="Wingdings" pitchFamily="2" charset="2"/>
              <a:buNone/>
              <a:defRPr/>
            </a:pPr>
            <a:endParaRPr lang="en-US" dirty="0" smtClean="0"/>
          </a:p>
          <a:p>
            <a:pPr>
              <a:defRPr/>
            </a:pP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983445597"/>
              </p:ext>
            </p:extLst>
          </p:nvPr>
        </p:nvGraphicFramePr>
        <p:xfrm>
          <a:off x="1828800" y="3048000"/>
          <a:ext cx="5410200" cy="1798320"/>
        </p:xfrm>
        <a:graphic>
          <a:graphicData uri="http://schemas.openxmlformats.org/drawingml/2006/table">
            <a:tbl>
              <a:tblPr firstRow="1" bandRow="1">
                <a:tableStyleId>{5C22544A-7EE6-4342-B048-85BDC9FD1C3A}</a:tableStyleId>
              </a:tblPr>
              <a:tblGrid>
                <a:gridCol w="472736"/>
                <a:gridCol w="4937464"/>
              </a:tblGrid>
              <a:tr h="370840">
                <a:tc>
                  <a:txBody>
                    <a:bodyPr/>
                    <a:lstStyle/>
                    <a:p>
                      <a:pPr algn="ctr"/>
                      <a:r>
                        <a:rPr lang="en-US" sz="2000" dirty="0" smtClean="0"/>
                        <a:t>N</a:t>
                      </a:r>
                      <a:endParaRPr lang="en-US" sz="2000" dirty="0"/>
                    </a:p>
                  </a:txBody>
                  <a:tcPr/>
                </a:tc>
                <a:tc>
                  <a:txBody>
                    <a:bodyPr/>
                    <a:lstStyle/>
                    <a:p>
                      <a:pPr algn="ctr"/>
                      <a:r>
                        <a:rPr lang="en-US" sz="2000" dirty="0" smtClean="0"/>
                        <a:t>Arm</a:t>
                      </a:r>
                      <a:endParaRPr lang="en-US" sz="2000" dirty="0"/>
                    </a:p>
                  </a:txBody>
                  <a:tcPr/>
                </a:tc>
              </a:tr>
              <a:tr h="370840">
                <a:tc>
                  <a:txBody>
                    <a:bodyPr/>
                    <a:lstStyle/>
                    <a:p>
                      <a:pPr algn="ctr"/>
                      <a:r>
                        <a:rPr lang="en-US" sz="2000" b="1" dirty="0" smtClean="0"/>
                        <a:t>12</a:t>
                      </a:r>
                      <a:endParaRPr lang="en-US" sz="20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t>Low Dose MK-2048A IVR:</a:t>
                      </a:r>
                    </a:p>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t>VCV (MK-4176) 91mg</a:t>
                      </a:r>
                      <a:r>
                        <a:rPr lang="en-US" sz="2000" b="1" baseline="0" dirty="0" smtClean="0"/>
                        <a:t> + MK-2048 10mg</a:t>
                      </a:r>
                    </a:p>
                  </a:txBody>
                  <a:tcPr/>
                </a:tc>
              </a:tr>
              <a:tr h="370840">
                <a:tc>
                  <a:txBody>
                    <a:bodyPr/>
                    <a:lstStyle/>
                    <a:p>
                      <a:pPr algn="ctr"/>
                      <a:r>
                        <a:rPr lang="en-US" sz="2000" b="1" dirty="0" smtClean="0"/>
                        <a:t>6</a:t>
                      </a:r>
                      <a:endParaRPr lang="en-US" sz="20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t>Original Dose MK-2048A IVR:</a:t>
                      </a:r>
                    </a:p>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t>VCV (MK-4176) 182mg</a:t>
                      </a:r>
                      <a:r>
                        <a:rPr lang="en-US" sz="2000" b="1" baseline="0" dirty="0" smtClean="0"/>
                        <a:t> + MK-2048 30mg</a:t>
                      </a:r>
                    </a:p>
                  </a:txBody>
                  <a:tcPr/>
                </a:tc>
              </a:tr>
            </a:tbl>
          </a:graphicData>
        </a:graphic>
      </p:graphicFrame>
    </p:spTree>
    <p:extLst>
      <p:ext uri="{BB962C8B-B14F-4D97-AF65-F5344CB8AC3E}">
        <p14:creationId xmlns:p14="http://schemas.microsoft.com/office/powerpoint/2010/main" val="1095338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idx="4294967295"/>
          </p:nvPr>
        </p:nvSpPr>
        <p:spPr>
          <a:xfrm>
            <a:off x="457200" y="533400"/>
            <a:ext cx="8229600" cy="990600"/>
          </a:xfrm>
        </p:spPr>
        <p:txBody>
          <a:bodyPr anchor="ctr"/>
          <a:lstStyle/>
          <a:p>
            <a:pPr algn="ctr" eaLnBrk="1" hangingPunct="1"/>
            <a:r>
              <a:rPr lang="en-US" altLang="en-US" smtClean="0"/>
              <a:t>Enrollment Visit</a:t>
            </a:r>
          </a:p>
        </p:txBody>
      </p:sp>
      <p:sp>
        <p:nvSpPr>
          <p:cNvPr id="30723" name="Content Placeholder 2"/>
          <p:cNvSpPr>
            <a:spLocks noGrp="1"/>
          </p:cNvSpPr>
          <p:nvPr>
            <p:ph idx="4294967295"/>
          </p:nvPr>
        </p:nvSpPr>
        <p:spPr>
          <a:xfrm>
            <a:off x="457200" y="1600200"/>
            <a:ext cx="8229600" cy="4530725"/>
          </a:xfrm>
        </p:spPr>
        <p:txBody>
          <a:bodyPr/>
          <a:lstStyle/>
          <a:p>
            <a:pPr marL="342900" indent="-342900" eaLnBrk="1" hangingPunct="1">
              <a:defRPr/>
            </a:pPr>
            <a:r>
              <a:rPr lang="en-US" altLang="en-US" sz="2800" b="1" dirty="0" smtClean="0">
                <a:solidFill>
                  <a:schemeClr val="accent1"/>
                </a:solidFill>
              </a:rPr>
              <a:t>Randomization</a:t>
            </a:r>
            <a:r>
              <a:rPr lang="en-US" altLang="en-US" sz="2800" dirty="0" smtClean="0"/>
              <a:t> to study product occurs at the </a:t>
            </a:r>
            <a:r>
              <a:rPr lang="en-US" altLang="en-US" sz="2800" b="1" dirty="0" smtClean="0">
                <a:solidFill>
                  <a:schemeClr val="accent1"/>
                </a:solidFill>
              </a:rPr>
              <a:t>Enrollment Visit</a:t>
            </a:r>
            <a:endParaRPr lang="en-US" altLang="en-US" sz="2800" b="1" dirty="0">
              <a:solidFill>
                <a:schemeClr val="accent1"/>
              </a:solidFill>
            </a:endParaRPr>
          </a:p>
          <a:p>
            <a:pPr marL="342900" indent="-342900" eaLnBrk="1" hangingPunct="1">
              <a:defRPr/>
            </a:pPr>
            <a:r>
              <a:rPr lang="en-US" altLang="en-US" sz="2800" dirty="0" smtClean="0"/>
              <a:t>Participant randomization will be conducted via the Frontier Science &amp; Technology Research Foundation, Inc. (FSTRF) web-based system</a:t>
            </a:r>
          </a:p>
          <a:p>
            <a:pPr marL="342900" indent="-342900" eaLnBrk="1" hangingPunct="1">
              <a:defRPr/>
            </a:pPr>
            <a:r>
              <a:rPr lang="en-US" altLang="en-US" sz="2800" dirty="0"/>
              <a:t>Once a clinic staff </a:t>
            </a:r>
            <a:r>
              <a:rPr lang="en-US" altLang="en-US" sz="2800" dirty="0" smtClean="0"/>
              <a:t>member submits required participant info for enrollment/randomization, designated clinic and pharmacy staff will receive </a:t>
            </a:r>
            <a:r>
              <a:rPr lang="en-US" altLang="en-US" sz="2800" b="1" dirty="0">
                <a:solidFill>
                  <a:schemeClr val="accent1"/>
                </a:solidFill>
              </a:rPr>
              <a:t>FSTRF randomization confirmation notice via email</a:t>
            </a:r>
          </a:p>
          <a:p>
            <a:pPr marL="342900" indent="-342900" eaLnBrk="1" hangingPunct="1">
              <a:defRPr/>
            </a:pPr>
            <a:endParaRPr lang="en-US" altLang="en-US" dirty="0" smtClean="0"/>
          </a:p>
          <a:p>
            <a:pPr marL="342900" indent="-342900" eaLnBrk="1" hangingPunct="1">
              <a:defRPr/>
            </a:pPr>
            <a:endParaRPr lang="en-US" altLang="en-US" dirty="0" smtClean="0"/>
          </a:p>
          <a:p>
            <a:pPr marL="342900" indent="-342900" eaLnBrk="1" hangingPunct="1">
              <a:defRPr/>
            </a:pPr>
            <a:endParaRPr lang="en-US" altLang="en-US" dirty="0" smtClean="0"/>
          </a:p>
          <a:p>
            <a:pPr marL="342900" indent="-342900" eaLnBrk="1" hangingPunct="1">
              <a:defRPr/>
            </a:pPr>
            <a:endParaRPr lang="en-US" altLang="en-US" dirty="0" smtClean="0"/>
          </a:p>
        </p:txBody>
      </p:sp>
    </p:spTree>
    <p:extLst>
      <p:ext uri="{BB962C8B-B14F-4D97-AF65-F5344CB8AC3E}">
        <p14:creationId xmlns:p14="http://schemas.microsoft.com/office/powerpoint/2010/main" val="2271109416"/>
      </p:ext>
    </p:extLst>
  </p:cSld>
  <p:clrMapOvr>
    <a:masterClrMapping/>
  </p:clrMapOvr>
  <p:transition spd="slow" advTm="1201"/>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idx="4294967295"/>
          </p:nvPr>
        </p:nvSpPr>
        <p:spPr>
          <a:xfrm>
            <a:off x="457200" y="533400"/>
            <a:ext cx="8229600" cy="990600"/>
          </a:xfrm>
        </p:spPr>
        <p:txBody>
          <a:bodyPr anchor="ctr"/>
          <a:lstStyle/>
          <a:p>
            <a:pPr algn="ctr" eaLnBrk="1" hangingPunct="1"/>
            <a:r>
              <a:rPr lang="en-US" altLang="en-US" smtClean="0"/>
              <a:t>Enrollment Visit</a:t>
            </a:r>
          </a:p>
        </p:txBody>
      </p:sp>
      <p:sp>
        <p:nvSpPr>
          <p:cNvPr id="30723" name="Content Placeholder 2"/>
          <p:cNvSpPr>
            <a:spLocks noGrp="1"/>
          </p:cNvSpPr>
          <p:nvPr>
            <p:ph idx="4294967295"/>
          </p:nvPr>
        </p:nvSpPr>
        <p:spPr>
          <a:xfrm>
            <a:off x="457200" y="1600200"/>
            <a:ext cx="8229600" cy="4530725"/>
          </a:xfrm>
        </p:spPr>
        <p:txBody>
          <a:bodyPr/>
          <a:lstStyle/>
          <a:p>
            <a:pPr marL="342900" indent="-342900" eaLnBrk="1" hangingPunct="1">
              <a:defRPr/>
            </a:pPr>
            <a:r>
              <a:rPr lang="en-US" altLang="en-US" sz="2800" b="1" dirty="0">
                <a:solidFill>
                  <a:schemeClr val="accent1"/>
                </a:solidFill>
              </a:rPr>
              <a:t>Prescription</a:t>
            </a:r>
            <a:r>
              <a:rPr lang="en-US" altLang="en-US" sz="2800" dirty="0" smtClean="0"/>
              <a:t> will be completed at Enrollment Visit</a:t>
            </a:r>
            <a:endParaRPr lang="en-US" altLang="en-US" sz="2800" b="1" dirty="0" smtClean="0">
              <a:solidFill>
                <a:schemeClr val="accent1"/>
              </a:solidFill>
            </a:endParaRPr>
          </a:p>
          <a:p>
            <a:pPr marL="781050" lvl="1" indent="-342900" eaLnBrk="1" hangingPunct="1">
              <a:defRPr/>
            </a:pPr>
            <a:r>
              <a:rPr lang="en-US" altLang="en-US" sz="2400" dirty="0" smtClean="0"/>
              <a:t>2 part no carbon required (NCR) paper document.  </a:t>
            </a:r>
          </a:p>
          <a:p>
            <a:pPr marL="781050" lvl="1" indent="-342900" eaLnBrk="1" hangingPunct="1">
              <a:defRPr/>
            </a:pPr>
            <a:r>
              <a:rPr lang="en-US" altLang="en-US" sz="2400" dirty="0" smtClean="0"/>
              <a:t>The top white is the original (pharmacy).</a:t>
            </a:r>
          </a:p>
          <a:p>
            <a:pPr marL="781050" lvl="1" indent="-342900" eaLnBrk="1" hangingPunct="1">
              <a:defRPr/>
            </a:pPr>
            <a:r>
              <a:rPr lang="en-US" altLang="en-US" sz="2400" dirty="0" smtClean="0"/>
              <a:t>The bottom yellow is the copy (clinic).</a:t>
            </a:r>
          </a:p>
          <a:p>
            <a:pPr marL="438150" lvl="1" indent="0" eaLnBrk="1" hangingPunct="1">
              <a:buNone/>
              <a:defRPr/>
            </a:pPr>
            <a:endParaRPr lang="en-US" altLang="en-US" sz="2400" dirty="0" smtClean="0"/>
          </a:p>
          <a:p>
            <a:pPr marL="342900" indent="-342900" eaLnBrk="1" hangingPunct="1">
              <a:defRPr/>
            </a:pPr>
            <a:r>
              <a:rPr lang="en-US" altLang="en-US" sz="2800" dirty="0" smtClean="0"/>
              <a:t>Prescriptions </a:t>
            </a:r>
            <a:r>
              <a:rPr lang="en-US" altLang="en-US" sz="2800" dirty="0"/>
              <a:t>are provided to clinic staff by MTN LOC Pharmacy.</a:t>
            </a:r>
          </a:p>
          <a:p>
            <a:pPr marL="342900" indent="-342900" eaLnBrk="1" hangingPunct="1">
              <a:defRPr/>
            </a:pPr>
            <a:endParaRPr lang="en-US" altLang="en-US" sz="2800" dirty="0" smtClean="0"/>
          </a:p>
          <a:p>
            <a:pPr marL="781050" lvl="1" indent="-342900" eaLnBrk="1" hangingPunct="1">
              <a:defRPr/>
            </a:pPr>
            <a:endParaRPr lang="en-US" altLang="en-US" sz="2400" b="1" dirty="0">
              <a:solidFill>
                <a:schemeClr val="accent1"/>
              </a:solidFill>
            </a:endParaRPr>
          </a:p>
          <a:p>
            <a:pPr marL="342900" indent="-342900" eaLnBrk="1" hangingPunct="1">
              <a:defRPr/>
            </a:pPr>
            <a:endParaRPr lang="en-US" altLang="en-US" dirty="0" smtClean="0"/>
          </a:p>
          <a:p>
            <a:pPr marL="342900" indent="-342900" eaLnBrk="1" hangingPunct="1">
              <a:defRPr/>
            </a:pPr>
            <a:endParaRPr lang="en-US" altLang="en-US" dirty="0" smtClean="0"/>
          </a:p>
          <a:p>
            <a:pPr marL="342900" indent="-342900" eaLnBrk="1" hangingPunct="1">
              <a:defRPr/>
            </a:pPr>
            <a:endParaRPr lang="en-US" altLang="en-US" dirty="0" smtClean="0"/>
          </a:p>
          <a:p>
            <a:pPr marL="342900" indent="-342900" eaLnBrk="1" hangingPunct="1">
              <a:defRPr/>
            </a:pPr>
            <a:endParaRPr lang="en-US" altLang="en-US" dirty="0" smtClean="0"/>
          </a:p>
        </p:txBody>
      </p:sp>
    </p:spTree>
    <p:extLst>
      <p:ext uri="{BB962C8B-B14F-4D97-AF65-F5344CB8AC3E}">
        <p14:creationId xmlns:p14="http://schemas.microsoft.com/office/powerpoint/2010/main" val="614538020"/>
      </p:ext>
    </p:extLst>
  </p:cSld>
  <p:clrMapOvr>
    <a:masterClrMapping/>
  </p:clrMapOvr>
  <p:transition spd="slow" advTm="1201"/>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idx="4294967295"/>
          </p:nvPr>
        </p:nvSpPr>
        <p:spPr>
          <a:xfrm>
            <a:off x="457200" y="441960"/>
            <a:ext cx="8229600" cy="990600"/>
          </a:xfrm>
        </p:spPr>
        <p:txBody>
          <a:bodyPr anchor="ctr"/>
          <a:lstStyle/>
          <a:p>
            <a:pPr algn="ctr" eaLnBrk="1" hangingPunct="1"/>
            <a:r>
              <a:rPr lang="en-US" altLang="en-US" dirty="0" smtClean="0"/>
              <a:t>Enrollment Visit</a:t>
            </a:r>
          </a:p>
        </p:txBody>
      </p:sp>
      <p:sp>
        <p:nvSpPr>
          <p:cNvPr id="4" name="Content Placeholder 2"/>
          <p:cNvSpPr txBox="1">
            <a:spLocks/>
          </p:cNvSpPr>
          <p:nvPr/>
        </p:nvSpPr>
        <p:spPr bwMode="auto">
          <a:xfrm>
            <a:off x="152400" y="1447800"/>
            <a:ext cx="8839200" cy="5257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469900" indent="-469900" algn="l" rtl="0" eaLnBrk="0" fontAlgn="base" hangingPunct="0">
              <a:spcBef>
                <a:spcPct val="20000"/>
              </a:spcBef>
              <a:spcAft>
                <a:spcPct val="0"/>
              </a:spcAft>
              <a:buClr>
                <a:schemeClr val="bg2"/>
              </a:buClr>
              <a:buSzPct val="70000"/>
              <a:buFont typeface="Wingdings" pitchFamily="-111" charset="2"/>
              <a:buChar char="o"/>
              <a:defRPr sz="3200">
                <a:solidFill>
                  <a:schemeClr val="tx1"/>
                </a:solidFill>
                <a:latin typeface="+mn-lt"/>
                <a:ea typeface="ＭＳ Ｐゴシック" pitchFamily="-111" charset="-128"/>
                <a:cs typeface="+mn-cs"/>
              </a:defRPr>
            </a:lvl1pPr>
            <a:lvl2pPr marL="908050" indent="-436563" algn="l" rtl="0" eaLnBrk="0" fontAlgn="base" hangingPunct="0">
              <a:spcBef>
                <a:spcPct val="20000"/>
              </a:spcBef>
              <a:spcAft>
                <a:spcPct val="0"/>
              </a:spcAft>
              <a:buClr>
                <a:schemeClr val="accent2"/>
              </a:buClr>
              <a:buSzPct val="75000"/>
              <a:buFont typeface="Wingdings" pitchFamily="-111" charset="2"/>
              <a:buChar char="n"/>
              <a:defRPr sz="2800">
                <a:solidFill>
                  <a:schemeClr val="tx1"/>
                </a:solidFill>
                <a:latin typeface="+mn-lt"/>
                <a:ea typeface="ＭＳ Ｐゴシック" pitchFamily="-111" charset="-128"/>
              </a:defRPr>
            </a:lvl2pPr>
            <a:lvl3pPr marL="1377950" indent="-468313" algn="l" rtl="0" eaLnBrk="0" fontAlgn="base" hangingPunct="0">
              <a:spcBef>
                <a:spcPct val="20000"/>
              </a:spcBef>
              <a:spcAft>
                <a:spcPct val="0"/>
              </a:spcAft>
              <a:buClr>
                <a:schemeClr val="bg2"/>
              </a:buClr>
              <a:buSzPct val="65000"/>
              <a:buFont typeface="Wingdings" pitchFamily="-111" charset="2"/>
              <a:buChar char="o"/>
              <a:defRPr sz="2400">
                <a:solidFill>
                  <a:schemeClr val="tx1"/>
                </a:solidFill>
                <a:latin typeface="+mn-lt"/>
                <a:ea typeface="ＭＳ Ｐゴシック" pitchFamily="-111" charset="-128"/>
              </a:defRPr>
            </a:lvl3pPr>
            <a:lvl4pPr marL="1827213" indent="-438150" algn="l" rtl="0" eaLnBrk="0" fontAlgn="base" hangingPunct="0">
              <a:spcBef>
                <a:spcPct val="20000"/>
              </a:spcBef>
              <a:spcAft>
                <a:spcPct val="0"/>
              </a:spcAft>
              <a:buClr>
                <a:schemeClr val="accent2"/>
              </a:buClr>
              <a:buSzPct val="75000"/>
              <a:buFont typeface="Wingdings" pitchFamily="-111" charset="2"/>
              <a:buChar char="n"/>
              <a:defRPr sz="2000">
                <a:solidFill>
                  <a:schemeClr val="tx1"/>
                </a:solidFill>
                <a:latin typeface="+mn-lt"/>
                <a:ea typeface="ＭＳ Ｐゴシック" pitchFamily="-111" charset="-128"/>
              </a:defRPr>
            </a:lvl4pPr>
            <a:lvl5pPr marL="2297113" indent="-468313" algn="l" rtl="0" eaLnBrk="0" fontAlgn="base" hangingPunct="0">
              <a:spcBef>
                <a:spcPct val="20000"/>
              </a:spcBef>
              <a:spcAft>
                <a:spcPct val="0"/>
              </a:spcAft>
              <a:buClr>
                <a:schemeClr val="accent1"/>
              </a:buClr>
              <a:buSzPct val="50000"/>
              <a:buFont typeface="Wingdings" pitchFamily="-111" charset="2"/>
              <a:buChar char="o"/>
              <a:defRPr sz="2000">
                <a:solidFill>
                  <a:schemeClr val="tx1"/>
                </a:solidFill>
                <a:latin typeface="+mn-lt"/>
                <a:ea typeface="ＭＳ Ｐゴシック" pitchFamily="-111" charset="-128"/>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a:lstStyle>
          <a:p>
            <a:pPr marL="514350" indent="-514350" eaLnBrk="1" hangingPunct="1">
              <a:buFont typeface="+mj-lt"/>
              <a:buAutoNum type="arabicPeriod"/>
              <a:defRPr/>
            </a:pPr>
            <a:r>
              <a:rPr lang="en-US" altLang="en-US" sz="2800" b="1" kern="0" dirty="0" smtClean="0">
                <a:solidFill>
                  <a:schemeClr val="accent1"/>
                </a:solidFill>
              </a:rPr>
              <a:t>Randomize </a:t>
            </a:r>
            <a:r>
              <a:rPr lang="en-US" altLang="en-US" sz="2800" kern="0" dirty="0" smtClean="0"/>
              <a:t>participant via the online FSTRF system.</a:t>
            </a:r>
          </a:p>
          <a:p>
            <a:pPr marL="514350" indent="-514350" eaLnBrk="1" hangingPunct="1">
              <a:buFont typeface="+mj-lt"/>
              <a:buAutoNum type="arabicPeriod"/>
              <a:defRPr/>
            </a:pPr>
            <a:r>
              <a:rPr lang="en-US" altLang="en-US" sz="2800" b="1" kern="0" dirty="0" smtClean="0">
                <a:solidFill>
                  <a:schemeClr val="accent1"/>
                </a:solidFill>
              </a:rPr>
              <a:t>Print </a:t>
            </a:r>
            <a:r>
              <a:rPr lang="en-US" altLang="en-US" sz="2800" kern="0" dirty="0" smtClean="0"/>
              <a:t>participant’s </a:t>
            </a:r>
            <a:r>
              <a:rPr lang="en-US" altLang="en-US" sz="2800" b="1" kern="0" dirty="0">
                <a:solidFill>
                  <a:schemeClr val="accent1"/>
                </a:solidFill>
              </a:rPr>
              <a:t>randomization confirmation notice</a:t>
            </a:r>
            <a:r>
              <a:rPr lang="en-US" altLang="en-US" sz="2800" kern="0" dirty="0" smtClean="0"/>
              <a:t> and save.</a:t>
            </a:r>
          </a:p>
          <a:p>
            <a:pPr marL="514350" indent="-514350" eaLnBrk="1" hangingPunct="1">
              <a:buFont typeface="+mj-lt"/>
              <a:buAutoNum type="arabicPeriod"/>
              <a:defRPr/>
            </a:pPr>
            <a:r>
              <a:rPr lang="en-US" altLang="en-US" sz="2800" b="1" kern="0" dirty="0" smtClean="0">
                <a:solidFill>
                  <a:schemeClr val="accent1"/>
                </a:solidFill>
              </a:rPr>
              <a:t>Complete </a:t>
            </a:r>
            <a:r>
              <a:rPr lang="en-US" altLang="en-US" sz="2800" kern="0" dirty="0" smtClean="0"/>
              <a:t>the participant’s </a:t>
            </a:r>
            <a:r>
              <a:rPr lang="en-US" altLang="en-US" sz="2800" b="1" kern="0" dirty="0" smtClean="0">
                <a:solidFill>
                  <a:schemeClr val="accent1"/>
                </a:solidFill>
              </a:rPr>
              <a:t>prescription</a:t>
            </a:r>
            <a:r>
              <a:rPr lang="en-US" altLang="en-US" sz="2800" kern="0" dirty="0" smtClean="0"/>
              <a:t>.</a:t>
            </a:r>
          </a:p>
          <a:p>
            <a:pPr marL="514350" indent="-514350" eaLnBrk="1" hangingPunct="1">
              <a:buFont typeface="+mj-lt"/>
              <a:buAutoNum type="arabicPeriod"/>
              <a:defRPr/>
            </a:pPr>
            <a:r>
              <a:rPr lang="en-US" altLang="en-US" sz="2800" b="1" kern="0" dirty="0">
                <a:solidFill>
                  <a:schemeClr val="accent1"/>
                </a:solidFill>
              </a:rPr>
              <a:t>Fax</a:t>
            </a:r>
            <a:r>
              <a:rPr lang="en-US" altLang="en-US" sz="2800" kern="0" dirty="0" smtClean="0"/>
              <a:t> the prescription (top white) and randomization confirmation notice to the pharmacy.</a:t>
            </a:r>
          </a:p>
          <a:p>
            <a:pPr marL="514350" indent="-514350" eaLnBrk="1" hangingPunct="1">
              <a:buFont typeface="+mj-lt"/>
              <a:buAutoNum type="arabicPeriod"/>
              <a:defRPr/>
            </a:pPr>
            <a:r>
              <a:rPr lang="en-US" altLang="en-US" sz="2800" b="1" kern="0" dirty="0">
                <a:solidFill>
                  <a:schemeClr val="accent1"/>
                </a:solidFill>
              </a:rPr>
              <a:t>Once a week</a:t>
            </a:r>
            <a:r>
              <a:rPr lang="en-US" altLang="en-US" sz="2800" kern="0" dirty="0" smtClean="0"/>
              <a:t>, send all original prescriptions (top white) and corresponding copies of the randomization confirmation notices to the pharmacy.</a:t>
            </a:r>
          </a:p>
          <a:p>
            <a:pPr marL="781050" lvl="1" indent="-342900" eaLnBrk="1" hangingPunct="1">
              <a:defRPr/>
            </a:pPr>
            <a:endParaRPr lang="en-US" altLang="en-US" sz="2400" b="1" kern="0" dirty="0" smtClean="0">
              <a:solidFill>
                <a:schemeClr val="accent1"/>
              </a:solidFill>
            </a:endParaRPr>
          </a:p>
          <a:p>
            <a:pPr marL="342900" indent="-342900" eaLnBrk="1" hangingPunct="1">
              <a:defRPr/>
            </a:pPr>
            <a:endParaRPr lang="en-US" altLang="en-US" kern="0" dirty="0" smtClean="0"/>
          </a:p>
          <a:p>
            <a:pPr marL="342900" indent="-342900" eaLnBrk="1" hangingPunct="1">
              <a:defRPr/>
            </a:pPr>
            <a:endParaRPr lang="en-US" altLang="en-US" kern="0" dirty="0" smtClean="0"/>
          </a:p>
          <a:p>
            <a:pPr marL="342900" indent="-342900" eaLnBrk="1" hangingPunct="1">
              <a:defRPr/>
            </a:pPr>
            <a:endParaRPr lang="en-US" altLang="en-US" kern="0" dirty="0" smtClean="0"/>
          </a:p>
          <a:p>
            <a:pPr marL="342900" indent="-342900" eaLnBrk="1" hangingPunct="1">
              <a:defRPr/>
            </a:pPr>
            <a:endParaRPr lang="en-US" altLang="en-US" kern="0" dirty="0" smtClean="0"/>
          </a:p>
        </p:txBody>
      </p:sp>
    </p:spTree>
    <p:extLst>
      <p:ext uri="{BB962C8B-B14F-4D97-AF65-F5344CB8AC3E}">
        <p14:creationId xmlns:p14="http://schemas.microsoft.com/office/powerpoint/2010/main" val="408330440"/>
      </p:ext>
    </p:extLst>
  </p:cSld>
  <p:clrMapOvr>
    <a:masterClrMapping/>
  </p:clrMapOvr>
  <p:transition spd="slow" advTm="1201"/>
  <p:timing>
    <p:tnLst>
      <p:par>
        <p:cTn id="1" dur="indefinite" restart="never" nodeType="tmRoot"/>
      </p:par>
    </p:tnLst>
  </p:timing>
</p:sld>
</file>

<file path=ppt/theme/theme1.xml><?xml version="1.0" encoding="utf-8"?>
<a:theme xmlns:a="http://schemas.openxmlformats.org/drawingml/2006/main" name="Quadrant">
  <a:themeElements>
    <a:clrScheme name="Quadrant 12">
      <a:dk1>
        <a:srgbClr val="000000"/>
      </a:dk1>
      <a:lt1>
        <a:srgbClr val="FFFFFF"/>
      </a:lt1>
      <a:dk2>
        <a:srgbClr val="00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fontScheme name="Quadra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
      <a:clrScheme name="Quadrant 10">
        <a:dk1>
          <a:srgbClr val="000000"/>
        </a:dk1>
        <a:lt1>
          <a:srgbClr val="FFFFFF"/>
        </a:lt1>
        <a:dk2>
          <a:srgbClr val="420000"/>
        </a:dk2>
        <a:lt2>
          <a:srgbClr val="669900"/>
        </a:lt2>
        <a:accent1>
          <a:srgbClr val="800080"/>
        </a:accent1>
        <a:accent2>
          <a:srgbClr val="999966"/>
        </a:accent2>
        <a:accent3>
          <a:srgbClr val="FFFFFF"/>
        </a:accent3>
        <a:accent4>
          <a:srgbClr val="000000"/>
        </a:accent4>
        <a:accent5>
          <a:srgbClr val="C0AAC0"/>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11">
        <a:dk1>
          <a:srgbClr val="000000"/>
        </a:dk1>
        <a:lt1>
          <a:srgbClr val="FFFFFF"/>
        </a:lt1>
        <a:dk2>
          <a:srgbClr val="42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12">
        <a:dk1>
          <a:srgbClr val="000000"/>
        </a:dk1>
        <a:lt1>
          <a:srgbClr val="FFFFFF"/>
        </a:lt1>
        <a:dk2>
          <a:srgbClr val="00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ef89b625-aa05-45b0-87db-906fc028dbaa">2</Status>
    <SharedWithUsers xmlns="aa032575-9ce6-428b-8cef-8f81022fcf1e">
      <UserInfo>
        <DisplayName/>
        <AccountId xsi:nil="true"/>
        <AccountType/>
      </UserInfo>
    </SharedWithUsers>
    <DocType xmlns="ef89b625-aa05-45b0-87db-906fc028dbaa">Presentations</DocType>
    <Day xmlns="ef89b625-aa05-45b0-87db-906fc028dbaa">Day 1</Day>
    <Training xmlns="ef89b625-aa05-45b0-87db-906fc028dbaa">Study Specific</Training>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2EA0D9D02F5D2448E43E828B9ADF8F1" ma:contentTypeVersion="" ma:contentTypeDescription="Create a new document." ma:contentTypeScope="" ma:versionID="5a934086554f51505b018c2be7f8bf76">
  <xsd:schema xmlns:xsd="http://www.w3.org/2001/XMLSchema" xmlns:xs="http://www.w3.org/2001/XMLSchema" xmlns:p="http://schemas.microsoft.com/office/2006/metadata/properties" xmlns:ns2="ef89b625-aa05-45b0-87db-906fc028dbaa" xmlns:ns3="aa032575-9ce6-428b-8cef-8f81022fcf1e" xmlns:ns4="c3733441-67ed-4aa1-9206-79864f23f418" xmlns:ns5="0cdb9d7b-3bdb-4b1c-be50-7737cb6ee7a2" targetNamespace="http://schemas.microsoft.com/office/2006/metadata/properties" ma:root="true" ma:fieldsID="b845d84993c8f7803911e8d05c575a68" ns2:_="" ns3:_="" ns4:_="" ns5:_="">
    <xsd:import namespace="ef89b625-aa05-45b0-87db-906fc028dbaa"/>
    <xsd:import namespace="aa032575-9ce6-428b-8cef-8f81022fcf1e"/>
    <xsd:import namespace="c3733441-67ed-4aa1-9206-79864f23f418"/>
    <xsd:import namespace="0cdb9d7b-3bdb-4b1c-be50-7737cb6ee7a2"/>
    <xsd:element name="properties">
      <xsd:complexType>
        <xsd:sequence>
          <xsd:element name="documentManagement">
            <xsd:complexType>
              <xsd:all>
                <xsd:element ref="ns2:Training"/>
                <xsd:element ref="ns2:DocType" minOccurs="0"/>
                <xsd:element ref="ns2:Day" minOccurs="0"/>
                <xsd:element ref="ns2:Status" minOccurs="0"/>
                <xsd:element ref="ns3:SharedWithUsers" minOccurs="0"/>
                <xsd:element ref="ns4:SharingHintHash" minOccurs="0"/>
                <xsd:element ref="ns5: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f89b625-aa05-45b0-87db-906fc028dbaa" elementFormDefault="qualified">
    <xsd:import namespace="http://schemas.microsoft.com/office/2006/documentManagement/types"/>
    <xsd:import namespace="http://schemas.microsoft.com/office/infopath/2007/PartnerControls"/>
    <xsd:element name="Training" ma:index="8" ma:displayName="Training" ma:format="Dropdown" ma:internalName="Training">
      <xsd:simpleType>
        <xsd:restriction base="dms:Choice">
          <xsd:enumeration value="Refresher"/>
          <xsd:enumeration value="Study Specific"/>
          <xsd:enumeration value="Other"/>
        </xsd:restriction>
      </xsd:simpleType>
    </xsd:element>
    <xsd:element name="DocType" ma:index="9" nillable="true" ma:displayName="DocType" ma:format="Dropdown" ma:internalName="DocType">
      <xsd:simpleType>
        <xsd:restriction base="dms:Choice">
          <xsd:enumeration value="Agenda"/>
          <xsd:enumeration value="Attendee List"/>
          <xsd:enumeration value="Evaluations"/>
          <xsd:enumeration value="Presentations"/>
          <xsd:enumeration value="Logistics"/>
          <xsd:enumeration value="Handouts"/>
          <xsd:enumeration value="Report"/>
          <xsd:enumeration value="Other"/>
        </xsd:restriction>
      </xsd:simpleType>
    </xsd:element>
    <xsd:element name="Day" ma:index="10" nillable="true" ma:displayName="Day" ma:description="For multi-day trainings (optional)" ma:internalName="Day">
      <xsd:simpleType>
        <xsd:restriction base="dms:Text">
          <xsd:maxLength value="255"/>
        </xsd:restriction>
      </xsd:simpleType>
    </xsd:element>
    <xsd:element name="Status" ma:index="11" nillable="true" ma:displayName="Status" ma:list="{e2cd79eb-b003-4bd1-8c3e-a86b5cdd2e28}" ma:internalName="Status" ma:showField="Titl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aa032575-9ce6-428b-8cef-8f81022fcf1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3733441-67ed-4aa1-9206-79864f23f418" elementFormDefault="qualified">
    <xsd:import namespace="http://schemas.microsoft.com/office/2006/documentManagement/types"/>
    <xsd:import namespace="http://schemas.microsoft.com/office/infopath/2007/PartnerControls"/>
    <xsd:element name="SharingHintHash" ma:index="13" nillable="true" ma:displayName="Sharing Hint Hash"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cdb9d7b-3bdb-4b1c-be50-7737cb6ee7a2" elementFormDefault="qualified">
    <xsd:import namespace="http://schemas.microsoft.com/office/2006/documentManagement/types"/>
    <xsd:import namespace="http://schemas.microsoft.com/office/infopath/2007/PartnerControls"/>
    <xsd:element name="SharedWithDetails" ma:index="14"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52427F4-CAE2-4423-ABC4-C948ACC0A2AF}"/>
</file>

<file path=customXml/itemProps2.xml><?xml version="1.0" encoding="utf-8"?>
<ds:datastoreItem xmlns:ds="http://schemas.openxmlformats.org/officeDocument/2006/customXml" ds:itemID="{F0F880D3-7EF8-4BA3-BDDF-CA09CD714331}"/>
</file>

<file path=customXml/itemProps3.xml><?xml version="1.0" encoding="utf-8"?>
<ds:datastoreItem xmlns:ds="http://schemas.openxmlformats.org/officeDocument/2006/customXml" ds:itemID="{955705BB-1588-49DD-A51A-58E3A373E34D}"/>
</file>

<file path=docProps/app.xml><?xml version="1.0" encoding="utf-8"?>
<Properties xmlns="http://schemas.openxmlformats.org/officeDocument/2006/extended-properties" xmlns:vt="http://schemas.openxmlformats.org/officeDocument/2006/docPropsVTypes">
  <Template/>
  <TotalTime>16462</TotalTime>
  <Words>2209</Words>
  <Application>Microsoft Office PowerPoint</Application>
  <PresentationFormat>On-screen Show (4:3)</PresentationFormat>
  <Paragraphs>308</Paragraphs>
  <Slides>53</Slides>
  <Notes>17</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Quadrant</vt:lpstr>
      <vt:lpstr>MTN-028 Study Product Considerations</vt:lpstr>
      <vt:lpstr>Overview</vt:lpstr>
      <vt:lpstr>Reference Materials</vt:lpstr>
      <vt:lpstr>Study Product Regimen</vt:lpstr>
      <vt:lpstr>Study Visit Schedule</vt:lpstr>
      <vt:lpstr>Study Randomization</vt:lpstr>
      <vt:lpstr>Enrollment Visit</vt:lpstr>
      <vt:lpstr>Enrollment Visit</vt:lpstr>
      <vt:lpstr>Enrollment Visit</vt:lpstr>
      <vt:lpstr>PowerPoint Presentation</vt:lpstr>
      <vt:lpstr>MTN-028 Prescription</vt:lpstr>
      <vt:lpstr>MTN-028 Prescription</vt:lpstr>
      <vt:lpstr>MTN-028 Prescription</vt:lpstr>
      <vt:lpstr>MTN-028 Study Product – Intravaginal Ring</vt:lpstr>
      <vt:lpstr>MTN-028 Study Product – Intravaginal Ring</vt:lpstr>
      <vt:lpstr>Vicriviroc (VCV; MK-4176)</vt:lpstr>
      <vt:lpstr>MTN-028 Study Product – Intravaginal Ring</vt:lpstr>
      <vt:lpstr>MTN-028 IVR Pouch Label</vt:lpstr>
      <vt:lpstr>MTN-028 Returned Used IVR Label (on white bag)</vt:lpstr>
      <vt:lpstr>Chain Of Custody</vt:lpstr>
      <vt:lpstr>Chain Of Custody</vt:lpstr>
      <vt:lpstr>PowerPoint Presentation</vt:lpstr>
      <vt:lpstr>Chain of Custody</vt:lpstr>
      <vt:lpstr>PowerPoint Presentation</vt:lpstr>
      <vt:lpstr>Chain of Custody</vt:lpstr>
      <vt:lpstr>Study Visit Schedule</vt:lpstr>
      <vt:lpstr>Dispensing IVR during Follow-Up</vt:lpstr>
      <vt:lpstr>PowerPoint Presentation</vt:lpstr>
      <vt:lpstr>PowerPoint Presentation</vt:lpstr>
      <vt:lpstr>IVR Request Slip Completion</vt:lpstr>
      <vt:lpstr>IVR RE-SUPPLY</vt:lpstr>
      <vt:lpstr>PowerPoint Presentation</vt:lpstr>
      <vt:lpstr>IVR Request Slip Completion</vt:lpstr>
      <vt:lpstr>IVR Request Slip Completion</vt:lpstr>
      <vt:lpstr>IVR Request Slip Completion</vt:lpstr>
      <vt:lpstr>IVR Request Slip Completion</vt:lpstr>
      <vt:lpstr>IVR Request Slip Completion</vt:lpstr>
      <vt:lpstr>IVR Request Slip</vt:lpstr>
      <vt:lpstr>Retrieval of IVR</vt:lpstr>
      <vt:lpstr>Retrieval of IVR</vt:lpstr>
      <vt:lpstr>Retrieval of IVR</vt:lpstr>
      <vt:lpstr>Retrieval of IVR</vt:lpstr>
      <vt:lpstr>USED Vaginal Ring Return/Destruction</vt:lpstr>
      <vt:lpstr>PowerPoint Presentation</vt:lpstr>
      <vt:lpstr>PowerPoint Presentation</vt:lpstr>
      <vt:lpstr>Unused Vaginal Ring Return</vt:lpstr>
      <vt:lpstr>Chain Of Custody</vt:lpstr>
      <vt:lpstr>PowerPoint Presentation</vt:lpstr>
      <vt:lpstr>Study Product Complaints</vt:lpstr>
      <vt:lpstr>Study Product Complaints</vt:lpstr>
      <vt:lpstr>Supplies Provided</vt:lpstr>
      <vt:lpstr>Contact Information</vt:lpstr>
      <vt:lpstr>Thank You!</vt:lpstr>
    </vt:vector>
  </TitlesOfParts>
  <Company>MTN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MTN-028 Study Product Considerations</dc:title>
  <dc:creator>rullcm</dc:creator>
  <cp:lastModifiedBy>Ferguson, Lindsay M</cp:lastModifiedBy>
  <cp:revision>388</cp:revision>
  <cp:lastPrinted>2015-04-27T12:58:36Z</cp:lastPrinted>
  <dcterms:created xsi:type="dcterms:W3CDTF">2008-01-29T12:38:48Z</dcterms:created>
  <dcterms:modified xsi:type="dcterms:W3CDTF">2015-06-02T14:32:38Z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-582566825</vt:i4>
  </property>
  <property fmtid="{D5CDD505-2E9C-101B-9397-08002B2CF9AE}" pid="4" name="_EmailSubject">
    <vt:lpwstr>MTN-028 Training Materials for Posting - Day 1 (2 of 3)</vt:lpwstr>
  </property>
  <property fmtid="{D5CDD505-2E9C-101B-9397-08002B2CF9AE}" pid="5" name="_AuthorEmail">
    <vt:lpwstr>KGomez@fhi360.org</vt:lpwstr>
  </property>
  <property fmtid="{D5CDD505-2E9C-101B-9397-08002B2CF9AE}" pid="6" name="_AuthorEmailDisplayName">
    <vt:lpwstr>Kailazarid Gomez Feliciano</vt:lpwstr>
  </property>
  <property fmtid="{D5CDD505-2E9C-101B-9397-08002B2CF9AE}" pid="7" name="ContentTypeId">
    <vt:lpwstr>0x010100D2EA0D9D02F5D2448E43E828B9ADF8F1</vt:lpwstr>
  </property>
  <property fmtid="{D5CDD505-2E9C-101B-9397-08002B2CF9AE}" pid="8" name="_PreviousAdHocReviewCycleID">
    <vt:i4>-1893454752</vt:i4>
  </property>
</Properties>
</file>